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oboto Mono Medium"/>
      <p:regular r:id="rId69"/>
      <p:bold r:id="rId70"/>
      <p:italic r:id="rId71"/>
      <p:boldItalic r:id="rId72"/>
    </p:embeddedFont>
    <p:embeddedFont>
      <p:font typeface="Roboto Mono SemiBold"/>
      <p:regular r:id="rId73"/>
      <p:bold r:id="rId74"/>
      <p:italic r:id="rId75"/>
      <p:boldItalic r:id="rId76"/>
    </p:embeddedFont>
    <p:embeddedFont>
      <p:font typeface="Roboto"/>
      <p:regular r:id="rId77"/>
      <p:bold r:id="rId78"/>
      <p:italic r:id="rId79"/>
      <p:boldItalic r:id="rId80"/>
    </p:embeddedFont>
    <p:embeddedFont>
      <p:font typeface="Roboto Mono Light"/>
      <p:regular r:id="rId81"/>
      <p:bold r:id="rId82"/>
      <p:italic r:id="rId83"/>
      <p:boldItalic r:id="rId84"/>
    </p:embeddedFont>
    <p:embeddedFont>
      <p:font typeface="Helvetica Neue"/>
      <p:regular r:id="rId85"/>
      <p:bold r:id="rId86"/>
      <p:italic r:id="rId87"/>
      <p:boldItalic r:id="rId88"/>
    </p:embeddedFont>
    <p:embeddedFont>
      <p:font typeface="Roboto Mono"/>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Light-boldItalic.fntdata"/><Relationship Id="rId83" Type="http://schemas.openxmlformats.org/officeDocument/2006/relationships/font" Target="fonts/RobotoMonoLight-italic.fntdata"/><Relationship Id="rId42" Type="http://schemas.openxmlformats.org/officeDocument/2006/relationships/slide" Target="slides/slide37.xml"/><Relationship Id="rId86" Type="http://schemas.openxmlformats.org/officeDocument/2006/relationships/font" Target="fonts/HelveticaNeue-bold.fntdata"/><Relationship Id="rId41" Type="http://schemas.openxmlformats.org/officeDocument/2006/relationships/slide" Target="slides/slide36.xml"/><Relationship Id="rId85" Type="http://schemas.openxmlformats.org/officeDocument/2006/relationships/font" Target="fonts/HelveticaNeue-regular.fntdata"/><Relationship Id="rId44" Type="http://schemas.openxmlformats.org/officeDocument/2006/relationships/slide" Target="slides/slide39.xml"/><Relationship Id="rId88" Type="http://schemas.openxmlformats.org/officeDocument/2006/relationships/font" Target="fonts/HelveticaNeue-boldItalic.fntdata"/><Relationship Id="rId43" Type="http://schemas.openxmlformats.org/officeDocument/2006/relationships/slide" Target="slides/slide38.xml"/><Relationship Id="rId87" Type="http://schemas.openxmlformats.org/officeDocument/2006/relationships/font" Target="fonts/HelveticaNeue-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regular.fntdata"/><Relationship Id="rId80" Type="http://schemas.openxmlformats.org/officeDocument/2006/relationships/font" Target="fonts/Roboto-boldItalic.fntdata"/><Relationship Id="rId82" Type="http://schemas.openxmlformats.org/officeDocument/2006/relationships/font" Target="fonts/RobotoMonoLight-bold.fntdata"/><Relationship Id="rId81" Type="http://schemas.openxmlformats.org/officeDocument/2006/relationships/font" Target="fonts/RobotoMono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onoSemiBold-regular.fntdata"/><Relationship Id="rId72" Type="http://schemas.openxmlformats.org/officeDocument/2006/relationships/font" Target="fonts/RobotoMonoMedium-boldItalic.fntdata"/><Relationship Id="rId31" Type="http://schemas.openxmlformats.org/officeDocument/2006/relationships/slide" Target="slides/slide26.xml"/><Relationship Id="rId75" Type="http://schemas.openxmlformats.org/officeDocument/2006/relationships/font" Target="fonts/RobotoMonoSemiBold-italic.fntdata"/><Relationship Id="rId30" Type="http://schemas.openxmlformats.org/officeDocument/2006/relationships/slide" Target="slides/slide25.xml"/><Relationship Id="rId74" Type="http://schemas.openxmlformats.org/officeDocument/2006/relationships/font" Target="fonts/RobotoMonoSemiBold-bold.fntdata"/><Relationship Id="rId33" Type="http://schemas.openxmlformats.org/officeDocument/2006/relationships/slide" Target="slides/slide28.xml"/><Relationship Id="rId77" Type="http://schemas.openxmlformats.org/officeDocument/2006/relationships/font" Target="fonts/Roboto-regular.fntdata"/><Relationship Id="rId32" Type="http://schemas.openxmlformats.org/officeDocument/2006/relationships/slide" Target="slides/slide27.xml"/><Relationship Id="rId76" Type="http://schemas.openxmlformats.org/officeDocument/2006/relationships/font" Target="fonts/RobotoMonoSemiBold-boldItalic.fntdata"/><Relationship Id="rId35" Type="http://schemas.openxmlformats.org/officeDocument/2006/relationships/slide" Target="slides/slide30.xml"/><Relationship Id="rId79" Type="http://schemas.openxmlformats.org/officeDocument/2006/relationships/font" Target="fonts/Roboto-italic.fntdata"/><Relationship Id="rId34" Type="http://schemas.openxmlformats.org/officeDocument/2006/relationships/slide" Target="slides/slide29.xml"/><Relationship Id="rId78" Type="http://schemas.openxmlformats.org/officeDocument/2006/relationships/font" Target="fonts/Roboto-bold.fntdata"/><Relationship Id="rId71" Type="http://schemas.openxmlformats.org/officeDocument/2006/relationships/font" Target="fonts/RobotoMonoMedium-italic.fntdata"/><Relationship Id="rId70" Type="http://schemas.openxmlformats.org/officeDocument/2006/relationships/font" Target="fonts/RobotoMonoMedium-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Medium-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Mono-italic.fntdata"/><Relationship Id="rId90" Type="http://schemas.openxmlformats.org/officeDocument/2006/relationships/font" Target="fonts/RobotoMono-bold.fntdata"/><Relationship Id="rId92" Type="http://schemas.openxmlformats.org/officeDocument/2006/relationships/font" Target="fonts/RobotoMon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thanks for being here. Today we're going to walk you through our process for Assignment 2, which includes developing our Points of View and 'How Might We' questions, and testing three different experience prototypes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89e9db585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89e9db585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two interviews gave us powerful new insights. We learned that free time isn't equally accessible across different social classes , that meaningful production doesn't always come from rigid structure , and the universal importance of connection and balance."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89e9db585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89e9db585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8aeca5b6d5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8aeca5b6d5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89e9db585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89e9db585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first POV is for Gabby, a highly organized Stanford student. We were surprised that despite her intense schedule, she strictly prioritizes rest and social time. We wondered if this structure is a necessary defense against burnout, which led us to think it would be game-changing to find ways for rest and connection to feel more effortless for her."</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8aeca5b6d5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8aeca5b6d5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000">
                <a:solidFill>
                  <a:schemeClr val="dk1"/>
                </a:solidFill>
                <a:latin typeface="Roboto Mono"/>
                <a:ea typeface="Roboto Mono"/>
                <a:cs typeface="Roboto Mono"/>
                <a:sym typeface="Roboto Mono"/>
              </a:rPr>
              <a:t>"Our second POV is for Darcy, a mother and disability rights advocate. She understands that productivity culture can be toxic, but she still struggles with anxiety about not getting enough done. It would be game-changing if she had a way to internalize her self-worth that wasn't tied to her daily output."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8aeca5b6d5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8aeca5b6d5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000">
                <a:solidFill>
                  <a:schemeClr val="dk1"/>
                </a:solidFill>
                <a:latin typeface="Roboto Mono"/>
                <a:ea typeface="Roboto Mono"/>
                <a:cs typeface="Roboto Mono"/>
                <a:sym typeface="Roboto Mono"/>
              </a:rPr>
              <a:t>"Our third POV is for Omar, a cancer researcher. He rejects the American system's focus on work over deep, critical thought. We believe it would be game-changing if the next generation had a way to learn and internalize the value of thinking over the value of just producing." </a:t>
            </a:r>
            <a:endParaRPr i="1" sz="10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89e9db585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89e9db585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"From these POVs, we brainstormed 'How Might We' questions. Our top three that we decided to explore were:</a:t>
            </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8aeca5b6d5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8aeca5b6d5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For Gabby: </a:t>
            </a:r>
            <a:r>
              <a:rPr b="1" lang="en">
                <a:solidFill>
                  <a:schemeClr val="dk1"/>
                </a:solidFill>
              </a:rPr>
              <a:t>How might we reframe burnout</a:t>
            </a:r>
            <a:r>
              <a:rPr lang="en">
                <a:solidFill>
                  <a:schemeClr val="dk1"/>
                </a:solidFill>
              </a:rPr>
              <a:t> as something to be cautious of, rather than afraid of?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Brainstorm:</a:t>
            </a:r>
            <a:endParaRPr>
              <a:solidFill>
                <a:schemeClr val="dk1"/>
              </a:solidFill>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HMW…get rid of tools that allow people to create structure?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HMW…create designated times for all people to not be working?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HMW…encourage people to stop working at the same time in the day?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HMW…have people prioritize rest and social connection without having it in their schedule?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HMW…make social connections more accessible and efficient so people don’t have to schedule it but can just drop by?</a:t>
            </a:r>
            <a:r>
              <a:rPr lang="en" sz="1200">
                <a:solidFill>
                  <a:schemeClr val="dk1"/>
                </a:solidFill>
                <a:latin typeface="Times New Roman"/>
                <a:ea typeface="Times New Roman"/>
                <a:cs typeface="Times New Roman"/>
                <a:sym typeface="Times New Roman"/>
              </a:rPr>
              <a:t> B</a:t>
            </a:r>
            <a:r>
              <a:rPr b="1" lang="en" sz="1200">
                <a:solidFill>
                  <a:schemeClr val="dk1"/>
                </a:solidFill>
                <a:highlight>
                  <a:srgbClr val="FF0089"/>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HMW…encourage people to be more flexible?</a:t>
            </a:r>
            <a:r>
              <a:rPr lang="en" sz="1200">
                <a:solidFill>
                  <a:schemeClr val="dk1"/>
                </a:solidFill>
                <a:latin typeface="Times New Roman"/>
                <a:ea typeface="Times New Roman"/>
                <a:cs typeface="Times New Roman"/>
                <a:sym typeface="Times New Roman"/>
              </a:rPr>
              <a:t> </a:t>
            </a:r>
            <a:r>
              <a:rPr b="1" lang="en" sz="1200">
                <a:solidFill>
                  <a:schemeClr val="dk1"/>
                </a:solidFill>
                <a:highlight>
                  <a:srgbClr val="FF0089"/>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HMW…have people not use tools anymore?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HMW…raise awareness of burnout and symptoms?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HMW…encourage people to have free time?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HMW…reframe burnout as something to be cautious of rather than something to be afraid of?</a:t>
            </a:r>
            <a:r>
              <a:rPr lang="en" sz="1200">
                <a:solidFill>
                  <a:schemeClr val="dk1"/>
                </a:solidFill>
                <a:latin typeface="Times New Roman"/>
                <a:ea typeface="Times New Roman"/>
                <a:cs typeface="Times New Roman"/>
                <a:sym typeface="Times New Roman"/>
              </a:rPr>
              <a:t> </a:t>
            </a:r>
            <a:r>
              <a:rPr b="1" lang="en" sz="1200">
                <a:solidFill>
                  <a:schemeClr val="dk1"/>
                </a:solidFill>
                <a:highlight>
                  <a:srgbClr val="B4A7D6"/>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HMW…encourage boundaries in student life that don’t feel like rigid segmentation?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HMW…create distinctions between hyper-organization and preparedness?</a:t>
            </a:r>
            <a:r>
              <a:rPr lang="en" sz="1200">
                <a:solidFill>
                  <a:schemeClr val="dk1"/>
                </a:solidFill>
                <a:latin typeface="Times New Roman"/>
                <a:ea typeface="Times New Roman"/>
                <a:cs typeface="Times New Roman"/>
                <a:sym typeface="Times New Roman"/>
              </a:rPr>
              <a:t> </a:t>
            </a:r>
            <a:r>
              <a:rPr b="1" lang="en" sz="1200">
                <a:solidFill>
                  <a:srgbClr val="FFFFFF"/>
                </a:solidFill>
                <a:highlight>
                  <a:srgbClr val="1155CC"/>
                </a:highlight>
                <a:latin typeface="Times New Roman"/>
                <a:ea typeface="Times New Roman"/>
                <a:cs typeface="Times New Roman"/>
                <a:sym typeface="Times New Roman"/>
              </a:rPr>
              <a:t>A</a:t>
            </a:r>
            <a:r>
              <a:rPr b="1" lang="en" sz="1200">
                <a:solidFill>
                  <a:schemeClr val="dk1"/>
                </a:solidFill>
                <a:highlight>
                  <a:srgbClr val="B4A7D6"/>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HMW…make rest and connection feel like another part of student schedules?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HMW…teach students how to manage burnout rather than how to fear it?</a:t>
            </a:r>
            <a:r>
              <a:rPr lang="en" sz="1200">
                <a:solidFill>
                  <a:schemeClr val="dk1"/>
                </a:solidFill>
                <a:latin typeface="Times New Roman"/>
                <a:ea typeface="Times New Roman"/>
                <a:cs typeface="Times New Roman"/>
                <a:sym typeface="Times New Roman"/>
              </a:rPr>
              <a:t> B</a:t>
            </a:r>
            <a:r>
              <a:rPr b="1" lang="en" sz="1200">
                <a:solidFill>
                  <a:schemeClr val="dk1"/>
                </a:solidFill>
                <a:highlight>
                  <a:srgbClr val="B4A7D6"/>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HMW…explore rest as a privilege over a dire necessity?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encourage people to structure their days?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 have tools to identify burnout faster?</a:t>
            </a:r>
            <a:r>
              <a:rPr lang="en" sz="1200">
                <a:solidFill>
                  <a:schemeClr val="dk1"/>
                </a:solidFill>
                <a:latin typeface="Times New Roman"/>
                <a:ea typeface="Times New Roman"/>
                <a:cs typeface="Times New Roman"/>
                <a:sym typeface="Times New Roman"/>
              </a:rPr>
              <a:t> B</a:t>
            </a:r>
            <a:r>
              <a:rPr b="1" lang="en" sz="1200">
                <a:solidFill>
                  <a:srgbClr val="FFFFFF"/>
                </a:solidFill>
                <a:highlight>
                  <a:srgbClr val="1155CC"/>
                </a:highlight>
                <a:latin typeface="Times New Roman"/>
                <a:ea typeface="Times New Roman"/>
                <a:cs typeface="Times New Roman"/>
                <a:sym typeface="Times New Roman"/>
              </a:rPr>
              <a:t>A</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deal with burnout without having to overschedule her life?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design tools that identify patterns in her scheduling and do that for her?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find different ways to cope with anxiety?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have someone else create structure for her?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 have her meaningfully reflect on her reliance on structure?</a:t>
            </a:r>
            <a:r>
              <a:rPr lang="en" sz="1200">
                <a:solidFill>
                  <a:schemeClr val="dk1"/>
                </a:solidFill>
                <a:latin typeface="Times New Roman"/>
                <a:ea typeface="Times New Roman"/>
                <a:cs typeface="Times New Roman"/>
                <a:sym typeface="Times New Roman"/>
              </a:rPr>
              <a:t> </a:t>
            </a:r>
            <a:r>
              <a:rPr b="1" lang="en" sz="1200">
                <a:solidFill>
                  <a:srgbClr val="FFFFFF"/>
                </a:solidFill>
                <a:highlight>
                  <a:srgbClr val="1155CC"/>
                </a:highlight>
                <a:latin typeface="Times New Roman"/>
                <a:ea typeface="Times New Roman"/>
                <a:cs typeface="Times New Roman"/>
                <a:sym typeface="Times New Roman"/>
              </a:rPr>
              <a:t>A</a:t>
            </a:r>
            <a:r>
              <a:rPr b="1" lang="en" sz="1200">
                <a:solidFill>
                  <a:schemeClr val="dk1"/>
                </a:solidFill>
                <a:highlight>
                  <a:srgbClr val="FF0089"/>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reconstruct her life so she doesn’t need structure?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reduce the predictability of her tasks so she doesn’t reach burnout?</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8aeca5b6d5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8aeca5b6d5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For Darcy: </a:t>
            </a:r>
            <a:r>
              <a:rPr b="1" lang="en">
                <a:solidFill>
                  <a:schemeClr val="dk1"/>
                </a:solidFill>
              </a:rPr>
              <a:t>How might we help her track her emotional fulfillment?</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Brainstorm:</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HMW…introduce support for people struggling with self-worth?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HMW…help her separate herself self-worth from her production?</a:t>
            </a:r>
            <a:r>
              <a:rPr lang="en" sz="1200">
                <a:solidFill>
                  <a:schemeClr val="dk1"/>
                </a:solidFill>
                <a:latin typeface="Times New Roman"/>
                <a:ea typeface="Times New Roman"/>
                <a:cs typeface="Times New Roman"/>
                <a:sym typeface="Times New Roman"/>
              </a:rPr>
              <a:t> </a:t>
            </a:r>
            <a:r>
              <a:rPr b="1" lang="en" sz="1200">
                <a:solidFill>
                  <a:schemeClr val="dk1"/>
                </a:solidFill>
                <a:highlight>
                  <a:srgbClr val="B4A7D6"/>
                </a:highlight>
                <a:latin typeface="Times New Roman"/>
                <a:ea typeface="Times New Roman"/>
                <a:cs typeface="Times New Roman"/>
                <a:sym typeface="Times New Roman"/>
              </a:rPr>
              <a:t>G</a:t>
            </a:r>
            <a:endParaRPr b="1" sz="1200">
              <a:solidFill>
                <a:schemeClr val="dk1"/>
              </a:solidFill>
              <a:highlight>
                <a:srgbClr val="B4A7D6"/>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HMW…remind her of her self-worth more consistently?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HMW…remind her of the toxic effects of productivity mindset?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HMW…make self-worth something everyone enjoys?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HMW…reward self-worth more than productivity?</a:t>
            </a:r>
            <a:r>
              <a:rPr lang="en" sz="1200">
                <a:solidFill>
                  <a:schemeClr val="dk1"/>
                </a:solidFill>
                <a:latin typeface="Times New Roman"/>
                <a:ea typeface="Times New Roman"/>
                <a:cs typeface="Times New Roman"/>
                <a:sym typeface="Times New Roman"/>
              </a:rPr>
              <a:t> B</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HMW…make internalizing self-worth productive?</a:t>
            </a:r>
            <a:r>
              <a:rPr lang="en" sz="1200">
                <a:solidFill>
                  <a:schemeClr val="dk1"/>
                </a:solidFill>
                <a:latin typeface="Times New Roman"/>
                <a:ea typeface="Times New Roman"/>
                <a:cs typeface="Times New Roman"/>
                <a:sym typeface="Times New Roman"/>
              </a:rPr>
              <a:t> </a:t>
            </a:r>
            <a:r>
              <a:rPr b="1" lang="en" sz="1200">
                <a:solidFill>
                  <a:srgbClr val="FFFFFF"/>
                </a:solidFill>
                <a:highlight>
                  <a:srgbClr val="1155CC"/>
                </a:highlight>
                <a:latin typeface="Times New Roman"/>
                <a:ea typeface="Times New Roman"/>
                <a:cs typeface="Times New Roman"/>
                <a:sym typeface="Times New Roman"/>
              </a:rPr>
              <a:t>A</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HMW…use her lack of self-worth for good?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HMW…use productivity mindset to make self-worth internalizing feel productive?</a:t>
            </a:r>
            <a:r>
              <a:rPr lang="en" sz="1200">
                <a:solidFill>
                  <a:schemeClr val="dk1"/>
                </a:solidFill>
                <a:latin typeface="Times New Roman"/>
                <a:ea typeface="Times New Roman"/>
                <a:cs typeface="Times New Roman"/>
                <a:sym typeface="Times New Roman"/>
              </a:rPr>
              <a:t> </a:t>
            </a:r>
            <a:r>
              <a:rPr b="1" lang="en" sz="1200">
                <a:solidFill>
                  <a:schemeClr val="dk1"/>
                </a:solidFill>
                <a:highlight>
                  <a:srgbClr val="FF0089"/>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HMW…help her manage her self-esteem?</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HMW…shift conversations on productivity away from output?</a:t>
            </a:r>
            <a:r>
              <a:rPr lang="en" sz="1200">
                <a:solidFill>
                  <a:schemeClr val="dk1"/>
                </a:solidFill>
                <a:latin typeface="Times New Roman"/>
                <a:ea typeface="Times New Roman"/>
                <a:cs typeface="Times New Roman"/>
                <a:sym typeface="Times New Roman"/>
              </a:rPr>
              <a:t> </a:t>
            </a:r>
            <a:r>
              <a:rPr b="1" lang="en" sz="1200">
                <a:solidFill>
                  <a:schemeClr val="dk1"/>
                </a:solidFill>
                <a:highlight>
                  <a:srgbClr val="FF0089"/>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HMW…uncover the connection between self-worth and productivity? </a:t>
            </a:r>
            <a:r>
              <a:rPr b="1" lang="en" sz="1200">
                <a:solidFill>
                  <a:srgbClr val="FFFFFF"/>
                </a:solidFill>
                <a:highlight>
                  <a:srgbClr val="1155CC"/>
                </a:highlight>
                <a:latin typeface="Times New Roman"/>
                <a:ea typeface="Times New Roman"/>
                <a:cs typeface="Times New Roman"/>
                <a:sym typeface="Times New Roman"/>
              </a:rPr>
              <a:t>A</a:t>
            </a:r>
            <a:endParaRPr b="1" sz="1200">
              <a:solidFill>
                <a:schemeClr val="dk1"/>
              </a:solidFill>
              <a:highlight>
                <a:srgbClr val="1155CC"/>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HMW…encourage self-prioritization in caregivers?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HMW…make self-worth trendy?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HMW…remove the pressure of “unproductivity”? </a:t>
            </a:r>
            <a:r>
              <a:rPr lang="en" sz="1200">
                <a:solidFill>
                  <a:schemeClr val="dk1"/>
                </a:solidFill>
                <a:latin typeface="Times New Roman"/>
                <a:ea typeface="Times New Roman"/>
                <a:cs typeface="Times New Roman"/>
                <a:sym typeface="Times New Roman"/>
              </a:rPr>
              <a:t> </a:t>
            </a:r>
            <a:r>
              <a:rPr b="1" lang="en" sz="1200">
                <a:solidFill>
                  <a:schemeClr val="dk1"/>
                </a:solidFill>
                <a:highlight>
                  <a:srgbClr val="FF0089"/>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HMW…make self-worth a baseline, not a luxury?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HMW…make tasks feel more intrinsically rewarding? </a:t>
            </a:r>
            <a:r>
              <a:rPr b="1" lang="en" sz="1200">
                <a:solidFill>
                  <a:srgbClr val="FFFFFF"/>
                </a:solidFill>
                <a:highlight>
                  <a:srgbClr val="1155CC"/>
                </a:highlight>
                <a:latin typeface="Times New Roman"/>
                <a:ea typeface="Times New Roman"/>
                <a:cs typeface="Times New Roman"/>
                <a:sym typeface="Times New Roman"/>
              </a:rPr>
              <a:t>A</a:t>
            </a:r>
            <a:endParaRPr b="1" sz="1200">
              <a:solidFill>
                <a:srgbClr val="FFFFFF"/>
              </a:solidFill>
              <a:highlight>
                <a:srgbClr val="1155CC"/>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HMW…create support groups for caregivers with self-worth issues?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 help her track her emotional fulfillment? </a:t>
            </a:r>
            <a:r>
              <a:rPr lang="en" sz="1200">
                <a:solidFill>
                  <a:schemeClr val="dk1"/>
                </a:solidFill>
                <a:latin typeface="Times New Roman"/>
                <a:ea typeface="Times New Roman"/>
                <a:cs typeface="Times New Roman"/>
                <a:sym typeface="Times New Roman"/>
              </a:rPr>
              <a:t>B</a:t>
            </a:r>
            <a:r>
              <a:rPr b="1" lang="en" sz="1200">
                <a:solidFill>
                  <a:schemeClr val="dk1"/>
                </a:solidFill>
                <a:highlight>
                  <a:srgbClr val="B4A7D6"/>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connect her with other people experiencing similar experiences?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create a system that tracks daily tasks and says what is realistic and what not?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 make her set realistic daily tasks? </a:t>
            </a:r>
            <a:r>
              <a:rPr lang="en" sz="1200">
                <a:solidFill>
                  <a:schemeClr val="dk1"/>
                </a:solidFill>
                <a:latin typeface="Times New Roman"/>
                <a:ea typeface="Times New Roman"/>
                <a:cs typeface="Times New Roman"/>
                <a:sym typeface="Times New Roman"/>
              </a:rPr>
              <a:t>B</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help her feel accomplished even though she is not fully checking things off her list?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reframe the idea of productivity from finishing all the tasks to doing enough?</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create tools that teach self-worth?</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have her family members support her when she isn’t productive?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incorporate non-productive values in the education system?</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externally reinforce the toxicity of the output-first productivity mindset?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have a productivity mindset incorporate self, mental care?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HMW…normalize being selfish?</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HMW…give Darcy support with her kids and other people she takes care of?</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HMW…have Darcy unlearn that taking time for yourself is not selfish?</a:t>
            </a:r>
            <a:r>
              <a:rPr lang="en" sz="1200">
                <a:solidFill>
                  <a:schemeClr val="dk1"/>
                </a:solidFill>
                <a:latin typeface="Times New Roman"/>
                <a:ea typeface="Times New Roman"/>
                <a:cs typeface="Times New Roman"/>
                <a:sym typeface="Times New Roman"/>
              </a:rPr>
              <a:t> </a:t>
            </a:r>
            <a:r>
              <a:rPr b="1" lang="en" sz="1200">
                <a:solidFill>
                  <a:schemeClr val="dk1"/>
                </a:solidFill>
                <a:highlight>
                  <a:srgbClr val="B4A7D6"/>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HMW…get rid of all kids and obligations Darcy has?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HMW…make doing nothing feel like doing something essential?</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HMW…make caretakers feel cared for?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help caretakers like Darcy see “doing nothing” as an act of value, not guilt?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help her track emotional fulfillment, not just tasks completed?</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8aeca5b6d5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8aeca5b6d5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For Omar: </a:t>
            </a:r>
            <a:r>
              <a:rPr b="1" lang="en">
                <a:solidFill>
                  <a:schemeClr val="dk1"/>
                </a:solidFill>
              </a:rPr>
              <a:t>How might we design environments that reward 'why' thinking</a:t>
            </a:r>
            <a:r>
              <a:rPr lang="en">
                <a:solidFill>
                  <a:schemeClr val="dk1"/>
                </a:solidFill>
              </a:rPr>
              <a:t> as much as 'how' thinking?"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Brainstorm:</a:t>
            </a:r>
            <a:endParaRPr>
              <a:solidFill>
                <a:schemeClr val="dk1"/>
              </a:solidFill>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HMW…integrate intentional thought into curricula?</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HMW…expose students to careers that value thought over production? </a:t>
            </a:r>
            <a:r>
              <a:rPr b="1" lang="en" sz="1200">
                <a:solidFill>
                  <a:srgbClr val="FFFFFF"/>
                </a:solidFill>
                <a:highlight>
                  <a:srgbClr val="1155CC"/>
                </a:highlight>
                <a:latin typeface="Times New Roman"/>
                <a:ea typeface="Times New Roman"/>
                <a:cs typeface="Times New Roman"/>
                <a:sym typeface="Times New Roman"/>
              </a:rPr>
              <a:t>A</a:t>
            </a:r>
            <a:r>
              <a:rPr b="1" lang="en" sz="1200">
                <a:solidFill>
                  <a:schemeClr val="dk1"/>
                </a:solidFill>
                <a:highlight>
                  <a:srgbClr val="B4A7D6"/>
                </a:highlight>
                <a:latin typeface="Times New Roman"/>
                <a:ea typeface="Times New Roman"/>
                <a:cs typeface="Times New Roman"/>
                <a:sym typeface="Times New Roman"/>
              </a:rPr>
              <a:t>G</a:t>
            </a:r>
            <a:r>
              <a:rPr b="1" lang="en" sz="1200">
                <a:solidFill>
                  <a:schemeClr val="dk1"/>
                </a:solidFill>
                <a:highlight>
                  <a:srgbClr val="FF0089"/>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HMW…reframe the importance of production in workspaces?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HMW…create peace in workers?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HMW…encourage curiosity in workspaces?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HMW…integrate wellbeing into curricula?</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HMW…reshape the definition of wellbeing to include deep thought and intellectual vitality?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HMW…incentivize curiosity in highly “productive” spaces? </a:t>
            </a:r>
            <a:r>
              <a:rPr b="1" lang="en" sz="1200">
                <a:solidFill>
                  <a:schemeClr val="dk1"/>
                </a:solidFill>
                <a:highlight>
                  <a:srgbClr val="FF0089"/>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HMW…discourage the pursuit of jobs that prioritize money over impact for students?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HMW…encourage children to think over produce?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HMW…change school curriculum to teach about thinking over producing?</a:t>
            </a:r>
            <a:r>
              <a:rPr b="1" lang="en" sz="1200">
                <a:solidFill>
                  <a:schemeClr val="dk1"/>
                </a:solidFill>
                <a:highlight>
                  <a:srgbClr val="B4A7D6"/>
                </a:highlight>
                <a:latin typeface="Times New Roman"/>
                <a:ea typeface="Times New Roman"/>
                <a:cs typeface="Times New Roman"/>
                <a:sym typeface="Times New Roman"/>
              </a:rPr>
              <a:t>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HMW…grade people on thinking over producing?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HMW…reward curiosity in education over solely producing? </a:t>
            </a:r>
            <a:r>
              <a:rPr lang="en" sz="1200">
                <a:solidFill>
                  <a:schemeClr val="dk1"/>
                </a:solidFill>
                <a:latin typeface="Times New Roman"/>
                <a:ea typeface="Times New Roman"/>
                <a:cs typeface="Times New Roman"/>
                <a:sym typeface="Times New Roman"/>
              </a:rPr>
              <a:t>B</a:t>
            </a:r>
            <a:r>
              <a:rPr b="1" lang="en" sz="1200">
                <a:solidFill>
                  <a:srgbClr val="FFFFFF"/>
                </a:solidFill>
                <a:highlight>
                  <a:srgbClr val="1155CC"/>
                </a:highlight>
                <a:latin typeface="Times New Roman"/>
                <a:ea typeface="Times New Roman"/>
                <a:cs typeface="Times New Roman"/>
                <a:sym typeface="Times New Roman"/>
              </a:rPr>
              <a:t>A</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HMW…make it okay for people to prioritize their wellbeing in the education system?</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HMW…have grades and money and other metrics we use right now disappear?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HMW…change the metrics of how we view production in the education system?</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let Omar mentor the future generations?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re-invent the educational system?</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connect teachers to Omar’s concern about curiosity and wellbeing?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create a support system for Omar?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stop schools from killing curiosity?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learn from schools / educational systems that reward curiosity?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create a less individualistic education system?</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have teachers support curiosity?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 incentivize curiosity and wellbeing fiscally?</a:t>
            </a:r>
            <a:r>
              <a:rPr lang="en" sz="1200">
                <a:solidFill>
                  <a:schemeClr val="dk1"/>
                </a:solidFill>
                <a:latin typeface="Times New Roman"/>
                <a:ea typeface="Times New Roman"/>
                <a:cs typeface="Times New Roman"/>
                <a:sym typeface="Times New Roman"/>
              </a:rPr>
              <a:t> B</a:t>
            </a:r>
            <a:r>
              <a:rPr b="1" lang="en" sz="1200">
                <a:solidFill>
                  <a:srgbClr val="FFFFFF"/>
                </a:solidFill>
                <a:highlight>
                  <a:srgbClr val="1155CC"/>
                </a:highlight>
                <a:latin typeface="Times New Roman"/>
                <a:ea typeface="Times New Roman"/>
                <a:cs typeface="Times New Roman"/>
                <a:sym typeface="Times New Roman"/>
              </a:rPr>
              <a:t>A</a:t>
            </a:r>
            <a:r>
              <a:rPr b="1" lang="en" sz="1200">
                <a:solidFill>
                  <a:schemeClr val="dk1"/>
                </a:solidFill>
                <a:highlight>
                  <a:srgbClr val="B4A7D6"/>
                </a:highlight>
                <a:latin typeface="Times New Roman"/>
                <a:ea typeface="Times New Roman"/>
                <a:cs typeface="Times New Roman"/>
                <a:sym typeface="Times New Roman"/>
              </a:rPr>
              <a:t>G</a:t>
            </a:r>
            <a:r>
              <a:rPr b="1" lang="en" sz="1200">
                <a:solidFill>
                  <a:schemeClr val="dk1"/>
                </a:solidFill>
                <a:highlight>
                  <a:srgbClr val="FF0089"/>
                </a:highlight>
                <a:latin typeface="Times New Roman"/>
                <a:ea typeface="Times New Roman"/>
                <a:cs typeface="Times New Roman"/>
                <a:sym typeface="Times New Roman"/>
              </a:rPr>
              <a:t>G</a:t>
            </a:r>
            <a:endParaRPr sz="1200">
              <a:solidFill>
                <a:schemeClr val="dk1"/>
              </a:solidFill>
              <a:highlight>
                <a:srgbClr val="FF0089"/>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make critical thinking as fun as a game?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allow families to support each other's critical thinking journeys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bring Omar’s philosophy into classrooms everywhere?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let Omar rewrite the education system’s mission statement?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give students a way to learn how to think?</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HMW design environments that reward “why” as much as “how”? </a:t>
            </a:r>
            <a:r>
              <a:rPr lang="en" sz="1200">
                <a:solidFill>
                  <a:schemeClr val="dk1"/>
                </a:solidFill>
                <a:latin typeface="Times New Roman"/>
                <a:ea typeface="Times New Roman"/>
                <a:cs typeface="Times New Roman"/>
                <a:sym typeface="Times New Roman"/>
              </a:rPr>
              <a:t>B</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bring philosophy and critical thought into everyday professional life?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help parents like Omar nurture curiosity in their children despite the system they’re in?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let Omar mentor future thinkers outside traditional academia?</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make wonder a measurable form of progress?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turn productivity from output into the pursuit of understanding?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HMW help his son grow up valuing purpose over prestige?</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8b2baba01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8b2baba01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89e9db585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89e9db585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 dis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8b2baba0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8b2baba0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prototype tested Omar's HMW. We assumed people want reminders for things they're curious about. We had trivia-goers list things they wanted to learn and why they hadn't.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8aeca5b6d5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8aeca5b6d5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89e9db585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89e9db585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8b2baba01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8b2baba01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89e9db585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89e9db585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8b2baba01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8b2baba01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89e9db585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89e9db585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Worked: People easily listed many topics, showing learning desires are top-of-mind.</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8aeca5b6d5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8aeca5b6d5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Didn't: Our assumption was wrong. Forgetfulness was not the main barrier; it was time, resources, social norms, and other factors. People didn't need reminders."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8b2baba01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8b2baba01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89e9db585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89e9db585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to quickly recap our main finding from Assignment 1: we learned that productivity isn't just about managing tasks. It's a deeply emotional experience that’s tied to our sense of identity and personal values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8b2baba01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8b2baba01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second prototype addressed Darcy's HMW about emotional fulfillment.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8b2baba01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8b2baba01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assumed people don't already see emotional patterns in their daily lives. We had a student map his activities over two days on a timeline based on how they made him feel.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8b2baba01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8b2baba01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8b2baba01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8b2baba01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8b2baba01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8b2baba01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8b2baba01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8b2baba01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What Worked</a:t>
            </a:r>
            <a:r>
              <a:rPr lang="en">
                <a:solidFill>
                  <a:schemeClr val="dk1"/>
                </a:solidFill>
              </a:rPr>
              <a:t>: This was a huge success. The participant called it </a:t>
            </a:r>
            <a:r>
              <a:rPr b="1" lang="en">
                <a:solidFill>
                  <a:schemeClr val="dk1"/>
                </a:solidFill>
              </a:rPr>
              <a:t>'incredibly therapeutic'</a:t>
            </a:r>
            <a:r>
              <a:rPr lang="en">
                <a:solidFill>
                  <a:schemeClr val="dk1"/>
                </a:solidFill>
              </a:rPr>
              <a:t> and it revealed surprising patterns, like his days always starting on a low note.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8b2baba01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8b2baba01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What Didn't</a:t>
            </a:r>
            <a:r>
              <a:rPr lang="en">
                <a:solidFill>
                  <a:schemeClr val="dk1"/>
                </a:solidFill>
              </a:rPr>
              <a:t>: It relied heavily on memory and the timeframe was too short to see long-term trends.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8b2baba010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8b2baba01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Learning</a:t>
            </a:r>
            <a:r>
              <a:rPr lang="en">
                <a:solidFill>
                  <a:schemeClr val="dk1"/>
                </a:solidFill>
              </a:rPr>
              <a:t>: We learned that mapping your day emotionally is a powerful tool for reflection.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8adaf6fda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8adaf6fd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third prototype explored connection.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8b2baba0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8b2baba0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created a 'concierge service' for students to send anonymous kind notes to friends. We assumed people wanted a simple, low-effort way to do this.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8aeca5b6d5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8aeca5b6d5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to quickly recap our main finding from Assignment 1: we learned that productivity isn't just about managing tasks. It's a deeply emotional experience that’s tied to our sense of identity and personal values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8b2baba01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8b2baba01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8b2baba01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8b2baba01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Worked: The emotional impact was very high, making recipients feel happy and cared for. The Google Form was simple and effective.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8b2baba01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8b2baba01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Didn't: Anonymity posed a risk. A 'crush' message felt unsettling, revealing a major design challenge.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89e9db585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89e9db585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The desire to send kind notes is strong; a low-friction channel successfully unlocked it."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89e9db585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89e9db585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summarize, our prototypes tested ways to address the emotional side of productivity. We learned that the real barriers to growth are emotional and structural—not forgetfulness.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8b2baba010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8b2baba01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summarize, our prototypes tested ways to address the emotional side of productivity. We learned that the real barriers to growth are emotional and structural—not forgetfulness.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8b2baba010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8b2baba010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8adaf6fd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8adaf6fd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8b2baba01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8b2baba01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8b2baba010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8b2baba010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e6063a1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8e6063a1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03200" rtl="0" algn="l">
              <a:lnSpc>
                <a:spcPct val="142857"/>
              </a:lnSpc>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To better understand this new, more focused domain, we went out and talked to two more people last week: Jorge, a 42-year-old immigrant from Venezuela, and Matt, a 21-year-old recent college grad.</a:t>
            </a:r>
            <a:endParaRPr sz="10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Clr>
                <a:schemeClr val="dk1"/>
              </a:buClr>
              <a:buSzPts val="1100"/>
              <a:buFont typeface="Arial"/>
              <a:buNone/>
            </a:pPr>
            <a:r>
              <a:t/>
            </a:r>
            <a:endParaRPr sz="10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Additional needfinding results and key insights</a:t>
            </a:r>
            <a:endParaRPr sz="10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a. About the interviewees</a:t>
            </a:r>
            <a:endParaRPr sz="10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rPr lang="en" sz="1050">
                <a:solidFill>
                  <a:srgbClr val="444746"/>
                </a:solidFill>
                <a:latin typeface="Roboto"/>
                <a:ea typeface="Roboto"/>
                <a:cs typeface="Roboto"/>
                <a:sym typeface="Roboto"/>
              </a:rPr>
              <a:t>b. Additional learnings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8aeca5b6d5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8aeca5b6d5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8aeca5b6d5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8aeca5b6d5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8aeca5b6d5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8aeca5b6d5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8aeca5b6d5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8aeca5b6d5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8aeca5b6d5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8aeca5b6d5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8aeca5b6d5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8aeca5b6d5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8aeca5b6d5_2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8aeca5b6d5_2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8aeca5b6d5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8aeca5b6d5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8aeca5b6d5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8aeca5b6d5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8aeca5b6d5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8aeca5b6d5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8b2baba010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8b2baba010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"First, we spoke with Matt, who just graduated and is pursuing a career in the arts. He talked a lot about balancing his different identities and how the concept of 'productivity' feels very different in a creative field."</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8aeca5b6d5_2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8aeca5b6d5_2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8b2baba010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8b2baba010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8b2baba01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8b2baba01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8b2baba01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8b2baba01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000">
              <a:solidFill>
                <a:schemeClr val="dk1"/>
              </a:solidFill>
              <a:latin typeface="Roboto Mono"/>
              <a:ea typeface="Roboto Mono"/>
              <a:cs typeface="Roboto Mono"/>
              <a:sym typeface="Roboto Mon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8aeca5b6d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8aeca5b6d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 key takeaway from Matt was his idea that calling someone 'unproductive' just because they're feeling lost is unfair. This really reinforced for us that traditional, structured ideas of productivity don't apply to everyone, especially those in creative fields or periods of transition."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8b2baba010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8b2baba010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"Next, we talked to Jorge, an immigrant from Venezuela who works 12-hour days fulfilling DoorDash orders. His story was about the constant anxiety of keeping up, the economic contrast between the US and Venezuela, and his distance from family."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8b2baba01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8b2baba01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"Jorge's experience highlighted productivity as a means of survival. He told us his biggest stress comes directly from the app he works for and that after his long day, he only has time to 'meal prep and sleep' before waking up at 6 am to do it all again."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5.jpg"/><Relationship Id="rId5" Type="http://schemas.openxmlformats.org/officeDocument/2006/relationships/image" Target="../media/image7.jp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jpg"/><Relationship Id="rId4" Type="http://schemas.openxmlformats.org/officeDocument/2006/relationships/image" Target="../media/image4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39.png"/><Relationship Id="rId8" Type="http://schemas.openxmlformats.org/officeDocument/2006/relationships/hyperlink" Target="https://drive.google.com/drive/folders/1MZhUoff5sZtVI0MDeu_A8FPw1xlJLP30?usp=drive_lin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21.png"/><Relationship Id="rId8"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jpg"/><Relationship Id="rId4" Type="http://schemas.openxmlformats.org/officeDocument/2006/relationships/image" Target="../media/image4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drive.google.com/file/d/191qtep1KQpw25Wd69Lc2OGk-FbXA3Em2/view" TargetMode="Externa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jpg"/><Relationship Id="rId4" Type="http://schemas.openxmlformats.org/officeDocument/2006/relationships/image" Target="../media/image5.jpg"/><Relationship Id="rId5" Type="http://schemas.openxmlformats.org/officeDocument/2006/relationships/image" Target="../media/image7.jpg"/><Relationship Id="rId6"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slide" Target="/ppt/slides/slide48.xml"/><Relationship Id="rId4" Type="http://schemas.openxmlformats.org/officeDocument/2006/relationships/slide" Target="/ppt/slides/slide49.xml"/><Relationship Id="rId5" Type="http://schemas.openxmlformats.org/officeDocument/2006/relationships/slide" Target="/ppt/slides/slide61.xml"/></Relationships>
</file>

<file path=ppt/slides/_rels/slide48.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5.jpg"/><Relationship Id="rId4" Type="http://schemas.openxmlformats.org/officeDocument/2006/relationships/image" Target="../media/image47.jpg"/><Relationship Id="rId9" Type="http://schemas.openxmlformats.org/officeDocument/2006/relationships/image" Target="../media/image60.jpg"/><Relationship Id="rId5" Type="http://schemas.openxmlformats.org/officeDocument/2006/relationships/image" Target="../media/image48.jpg"/><Relationship Id="rId6" Type="http://schemas.openxmlformats.org/officeDocument/2006/relationships/image" Target="../media/image51.jpg"/><Relationship Id="rId7" Type="http://schemas.openxmlformats.org/officeDocument/2006/relationships/image" Target="../media/image59.jpg"/><Relationship Id="rId8" Type="http://schemas.openxmlformats.org/officeDocument/2006/relationships/image" Target="../media/image5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8.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90100" y="4484025"/>
            <a:ext cx="513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Helvetica Neue"/>
                <a:ea typeface="Helvetica Neue"/>
                <a:cs typeface="Helvetica Neue"/>
                <a:sym typeface="Helvetica Neue"/>
              </a:rPr>
              <a:t>Assignment 2</a:t>
            </a:r>
            <a:endParaRPr i="1" sz="1800">
              <a:solidFill>
                <a:schemeClr val="dk1"/>
              </a:solidFill>
              <a:latin typeface="Helvetica Neue"/>
              <a:ea typeface="Helvetica Neue"/>
              <a:cs typeface="Helvetica Neue"/>
              <a:sym typeface="Helvetica Neue"/>
            </a:endParaRPr>
          </a:p>
        </p:txBody>
      </p:sp>
      <p:sp>
        <p:nvSpPr>
          <p:cNvPr id="55" name="Google Shape;55;p13"/>
          <p:cNvSpPr txBox="1"/>
          <p:nvPr/>
        </p:nvSpPr>
        <p:spPr>
          <a:xfrm>
            <a:off x="190100" y="2851525"/>
            <a:ext cx="86697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chemeClr val="dk1"/>
                </a:solidFill>
                <a:latin typeface="Roboto Mono"/>
                <a:ea typeface="Roboto Mono"/>
                <a:cs typeface="Roboto Mono"/>
                <a:sym typeface="Roboto Mono"/>
              </a:rPr>
              <a:t>POVs,HMWs, and Experience Prototyping</a:t>
            </a:r>
            <a:endParaRPr b="1" sz="5000">
              <a:solidFill>
                <a:schemeClr val="dk1"/>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2788200" y="351625"/>
            <a:ext cx="35676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dk1"/>
                </a:solidFill>
                <a:latin typeface="Roboto Mono"/>
                <a:ea typeface="Roboto Mono"/>
                <a:cs typeface="Roboto Mono"/>
                <a:sym typeface="Roboto Mono"/>
              </a:rPr>
              <a:t>NEW INSIGHTS</a:t>
            </a:r>
            <a:endParaRPr b="1" sz="3700">
              <a:solidFill>
                <a:schemeClr val="dk1"/>
              </a:solidFill>
              <a:latin typeface="Roboto Mono"/>
              <a:ea typeface="Roboto Mono"/>
              <a:cs typeface="Roboto Mono"/>
              <a:sym typeface="Roboto Mono"/>
            </a:endParaRPr>
          </a:p>
        </p:txBody>
      </p:sp>
      <p:sp>
        <p:nvSpPr>
          <p:cNvPr id="143" name="Google Shape;143;p22"/>
          <p:cNvSpPr txBox="1"/>
          <p:nvPr/>
        </p:nvSpPr>
        <p:spPr>
          <a:xfrm>
            <a:off x="1873200" y="1203350"/>
            <a:ext cx="5397600" cy="3398700"/>
          </a:xfrm>
          <a:prstGeom prst="rect">
            <a:avLst/>
          </a:prstGeom>
          <a:noFill/>
          <a:ln>
            <a:noFill/>
          </a:ln>
        </p:spPr>
        <p:txBody>
          <a:bodyPr anchorCtr="0" anchor="t" bIns="91425" lIns="91425" spcFirstLastPara="1" rIns="91425" wrap="square" tIns="91425">
            <a:spAutoFit/>
          </a:bodyPr>
          <a:lstStyle/>
          <a:p>
            <a:pPr indent="-361185" lvl="0" marL="457200" rtl="0" algn="l">
              <a:spcBef>
                <a:spcPts val="0"/>
              </a:spcBef>
              <a:spcAft>
                <a:spcPts val="0"/>
              </a:spcAft>
              <a:buClr>
                <a:srgbClr val="4D6154"/>
              </a:buClr>
              <a:buSzPts val="2088"/>
              <a:buFont typeface="Roboto Mono"/>
              <a:buChar char="●"/>
            </a:pPr>
            <a:r>
              <a:rPr b="1" lang="en" sz="2087">
                <a:solidFill>
                  <a:srgbClr val="4D6154"/>
                </a:solidFill>
                <a:latin typeface="Roboto Mono"/>
                <a:ea typeface="Roboto Mono"/>
                <a:cs typeface="Roboto Mono"/>
                <a:sym typeface="Roboto Mono"/>
              </a:rPr>
              <a:t>Free time isn’t as </a:t>
            </a:r>
            <a:r>
              <a:rPr b="1" lang="en" sz="2087">
                <a:solidFill>
                  <a:srgbClr val="4D6154"/>
                </a:solidFill>
                <a:latin typeface="Roboto Mono"/>
                <a:ea typeface="Roboto Mono"/>
                <a:cs typeface="Roboto Mono"/>
                <a:sym typeface="Roboto Mono"/>
              </a:rPr>
              <a:t>accessible/acknowledged</a:t>
            </a:r>
            <a:r>
              <a:rPr b="1" lang="en" sz="2087">
                <a:solidFill>
                  <a:srgbClr val="4D6154"/>
                </a:solidFill>
                <a:latin typeface="Roboto Mono"/>
                <a:ea typeface="Roboto Mono"/>
                <a:cs typeface="Roboto Mono"/>
                <a:sym typeface="Roboto Mono"/>
              </a:rPr>
              <a:t> across social class.</a:t>
            </a:r>
            <a:endParaRPr b="1" sz="2087">
              <a:solidFill>
                <a:srgbClr val="4D6154"/>
              </a:solidFill>
              <a:latin typeface="Roboto Mono"/>
              <a:ea typeface="Roboto Mono"/>
              <a:cs typeface="Roboto Mono"/>
              <a:sym typeface="Roboto Mono"/>
            </a:endParaRPr>
          </a:p>
          <a:p>
            <a:pPr indent="0" lvl="0" marL="457200" rtl="0" algn="l">
              <a:spcBef>
                <a:spcPts val="0"/>
              </a:spcBef>
              <a:spcAft>
                <a:spcPts val="0"/>
              </a:spcAft>
              <a:buNone/>
            </a:pPr>
            <a:r>
              <a:t/>
            </a:r>
            <a:endParaRPr b="1" sz="2087">
              <a:solidFill>
                <a:srgbClr val="4D6154"/>
              </a:solidFill>
              <a:latin typeface="Roboto Mono"/>
              <a:ea typeface="Roboto Mono"/>
              <a:cs typeface="Roboto Mono"/>
              <a:sym typeface="Roboto Mono"/>
            </a:endParaRPr>
          </a:p>
          <a:p>
            <a:pPr indent="-361185" lvl="0" marL="457200" rtl="0" algn="l">
              <a:spcBef>
                <a:spcPts val="0"/>
              </a:spcBef>
              <a:spcAft>
                <a:spcPts val="0"/>
              </a:spcAft>
              <a:buClr>
                <a:srgbClr val="4D6154"/>
              </a:buClr>
              <a:buSzPts val="2088"/>
              <a:buFont typeface="Roboto Mono"/>
              <a:buChar char="●"/>
            </a:pPr>
            <a:r>
              <a:rPr b="1" lang="en" sz="2087">
                <a:solidFill>
                  <a:srgbClr val="4D6154"/>
                </a:solidFill>
                <a:latin typeface="Roboto Mono"/>
                <a:ea typeface="Roboto Mono"/>
                <a:cs typeface="Roboto Mono"/>
                <a:sym typeface="Roboto Mono"/>
              </a:rPr>
              <a:t>Production doesn’t always come from structure and regularity.</a:t>
            </a:r>
            <a:endParaRPr b="1" sz="2087">
              <a:solidFill>
                <a:srgbClr val="4D6154"/>
              </a:solidFill>
              <a:latin typeface="Roboto Mono"/>
              <a:ea typeface="Roboto Mono"/>
              <a:cs typeface="Roboto Mono"/>
              <a:sym typeface="Roboto Mono"/>
            </a:endParaRPr>
          </a:p>
          <a:p>
            <a:pPr indent="0" lvl="0" marL="457200" rtl="0" algn="l">
              <a:spcBef>
                <a:spcPts val="0"/>
              </a:spcBef>
              <a:spcAft>
                <a:spcPts val="0"/>
              </a:spcAft>
              <a:buNone/>
            </a:pPr>
            <a:r>
              <a:t/>
            </a:r>
            <a:endParaRPr b="1" sz="2087">
              <a:solidFill>
                <a:srgbClr val="4D6154"/>
              </a:solidFill>
              <a:latin typeface="Roboto Mono"/>
              <a:ea typeface="Roboto Mono"/>
              <a:cs typeface="Roboto Mono"/>
              <a:sym typeface="Roboto Mono"/>
            </a:endParaRPr>
          </a:p>
          <a:p>
            <a:pPr indent="-361185" lvl="0" marL="457200" rtl="0" algn="l">
              <a:spcBef>
                <a:spcPts val="0"/>
              </a:spcBef>
              <a:spcAft>
                <a:spcPts val="0"/>
              </a:spcAft>
              <a:buClr>
                <a:srgbClr val="4D6154"/>
              </a:buClr>
              <a:buSzPts val="2088"/>
              <a:buFont typeface="Roboto Mono"/>
              <a:buChar char="●"/>
            </a:pPr>
            <a:r>
              <a:rPr b="1" lang="en" sz="2087">
                <a:solidFill>
                  <a:srgbClr val="4D6154"/>
                </a:solidFill>
                <a:latin typeface="Roboto Mono"/>
                <a:ea typeface="Roboto Mono"/>
                <a:cs typeface="Roboto Mono"/>
                <a:sym typeface="Roboto Mono"/>
              </a:rPr>
              <a:t>Importance of connection &amp; balance</a:t>
            </a:r>
            <a:endParaRPr sz="1787">
              <a:solidFill>
                <a:schemeClr val="lt1"/>
              </a:solidFill>
              <a:highlight>
                <a:srgbClr val="4D6154"/>
              </a:highlight>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nvSpPr>
        <p:spPr>
          <a:xfrm>
            <a:off x="751800" y="1709850"/>
            <a:ext cx="76404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0">
                <a:solidFill>
                  <a:schemeClr val="dk1"/>
                </a:solidFill>
                <a:latin typeface="Roboto Mono"/>
                <a:ea typeface="Roboto Mono"/>
                <a:cs typeface="Roboto Mono"/>
                <a:sym typeface="Roboto Mono"/>
              </a:rPr>
              <a:t>POVS</a:t>
            </a:r>
            <a:endParaRPr b="1" sz="10000">
              <a:solidFill>
                <a:schemeClr val="dk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nvSpPr>
        <p:spPr>
          <a:xfrm>
            <a:off x="189650" y="275675"/>
            <a:ext cx="76404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chemeClr val="dk1"/>
                </a:solidFill>
                <a:latin typeface="Roboto Mono"/>
                <a:ea typeface="Roboto Mono"/>
                <a:cs typeface="Roboto Mono"/>
                <a:sym typeface="Roboto Mono"/>
              </a:rPr>
              <a:t>INITIAL POV</a:t>
            </a:r>
            <a:r>
              <a:rPr b="1" lang="en" sz="3700">
                <a:solidFill>
                  <a:schemeClr val="dk1"/>
                </a:solidFill>
                <a:latin typeface="Roboto Mono"/>
                <a:ea typeface="Roboto Mono"/>
                <a:cs typeface="Roboto Mono"/>
                <a:sym typeface="Roboto Mono"/>
              </a:rPr>
              <a:t>: Studio</a:t>
            </a:r>
            <a:endParaRPr b="1" sz="3700">
              <a:solidFill>
                <a:schemeClr val="dk1"/>
              </a:solidFill>
              <a:latin typeface="Roboto Mono"/>
              <a:ea typeface="Roboto Mono"/>
              <a:cs typeface="Roboto Mono"/>
              <a:sym typeface="Roboto Mono"/>
            </a:endParaRPr>
          </a:p>
        </p:txBody>
      </p:sp>
      <p:sp>
        <p:nvSpPr>
          <p:cNvPr id="154" name="Google Shape;154;p24"/>
          <p:cNvSpPr txBox="1"/>
          <p:nvPr/>
        </p:nvSpPr>
        <p:spPr>
          <a:xfrm>
            <a:off x="272725" y="884125"/>
            <a:ext cx="6352200" cy="410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a:solidFill>
                <a:srgbClr val="4D6154"/>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600">
                <a:solidFill>
                  <a:srgbClr val="4D6154"/>
                </a:solidFill>
                <a:latin typeface="Roboto Mono"/>
                <a:ea typeface="Roboto Mono"/>
                <a:cs typeface="Roboto Mono"/>
                <a:sym typeface="Roboto Mono"/>
              </a:rPr>
              <a:t>We met…</a:t>
            </a:r>
            <a:br>
              <a:rPr b="1" lang="en" sz="1100">
                <a:solidFill>
                  <a:srgbClr val="4D6154"/>
                </a:solidFill>
                <a:latin typeface="Roboto Mono"/>
                <a:ea typeface="Roboto Mono"/>
                <a:cs typeface="Roboto Mono"/>
                <a:sym typeface="Roboto Mono"/>
              </a:rPr>
            </a:br>
            <a:r>
              <a:rPr b="1" lang="en" sz="1100">
                <a:solidFill>
                  <a:srgbClr val="4D6154"/>
                </a:solidFill>
                <a:latin typeface="Roboto Mono"/>
                <a:ea typeface="Roboto Mono"/>
                <a:cs typeface="Roboto Mono"/>
                <a:sym typeface="Roboto Mono"/>
              </a:rPr>
              <a:t>JC, a 17 year old senior and multi-sport athlete at  Palo Alto high school.</a:t>
            </a:r>
            <a:endParaRPr b="1" sz="1100">
              <a:solidFill>
                <a:srgbClr val="4D6154"/>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600">
                <a:solidFill>
                  <a:srgbClr val="4D6154"/>
                </a:solidFill>
                <a:latin typeface="Roboto Mono"/>
                <a:ea typeface="Roboto Mono"/>
                <a:cs typeface="Roboto Mono"/>
                <a:sym typeface="Roboto Mono"/>
              </a:rPr>
              <a:t>  </a:t>
            </a:r>
            <a:endParaRPr b="1" sz="1600">
              <a:solidFill>
                <a:srgbClr val="4D6154"/>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600">
                <a:solidFill>
                  <a:srgbClr val="4D6154"/>
                </a:solidFill>
                <a:latin typeface="Roboto Mono"/>
                <a:ea typeface="Roboto Mono"/>
                <a:cs typeface="Roboto Mono"/>
                <a:sym typeface="Roboto Mono"/>
              </a:rPr>
              <a:t>We were surprised to notice that… </a:t>
            </a:r>
            <a:br>
              <a:rPr b="1" lang="en" sz="1100">
                <a:solidFill>
                  <a:srgbClr val="4D6154"/>
                </a:solidFill>
                <a:latin typeface="Roboto Mono"/>
                <a:ea typeface="Roboto Mono"/>
                <a:cs typeface="Roboto Mono"/>
                <a:sym typeface="Roboto Mono"/>
              </a:rPr>
            </a:br>
            <a:r>
              <a:rPr b="1" lang="en" sz="1100">
                <a:solidFill>
                  <a:srgbClr val="4D6154"/>
                </a:solidFill>
                <a:latin typeface="Roboto Mono"/>
                <a:ea typeface="Roboto Mono"/>
                <a:cs typeface="Roboto Mono"/>
                <a:sym typeface="Roboto Mono"/>
              </a:rPr>
              <a:t>though he’s incredibly self-driven and disciplined, his motivation is deeply social and he feels most energized by comparison, which pushes him forward but also pressures him to constantly measure himself against others.</a:t>
            </a:r>
            <a:endParaRPr b="1" sz="1100">
              <a:solidFill>
                <a:srgbClr val="4D6154"/>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sz="1100">
              <a:solidFill>
                <a:srgbClr val="4D6154"/>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600">
                <a:solidFill>
                  <a:srgbClr val="4D6154"/>
                </a:solidFill>
                <a:latin typeface="Roboto Mono"/>
                <a:ea typeface="Roboto Mono"/>
                <a:cs typeface="Roboto Mono"/>
                <a:sym typeface="Roboto Mono"/>
              </a:rPr>
              <a:t>We wonder if this means…</a:t>
            </a:r>
            <a:br>
              <a:rPr b="1" lang="en" sz="1100">
                <a:solidFill>
                  <a:srgbClr val="4D6154"/>
                </a:solidFill>
                <a:latin typeface="Roboto Mono"/>
                <a:ea typeface="Roboto Mono"/>
                <a:cs typeface="Roboto Mono"/>
                <a:sym typeface="Roboto Mono"/>
              </a:rPr>
            </a:br>
            <a:r>
              <a:rPr b="1" lang="en" sz="1100">
                <a:solidFill>
                  <a:srgbClr val="4D6154"/>
                </a:solidFill>
                <a:latin typeface="Roboto Mono"/>
                <a:ea typeface="Roboto Mono"/>
                <a:cs typeface="Roboto Mono"/>
                <a:sym typeface="Roboto Mono"/>
              </a:rPr>
              <a:t>his ambition depends on external inspiration and without visible mentors or examples to follow, his motivation might fade.</a:t>
            </a:r>
            <a:endParaRPr b="1" sz="1100">
              <a:solidFill>
                <a:srgbClr val="4D6154"/>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sz="1100">
              <a:solidFill>
                <a:srgbClr val="4D6154"/>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600">
                <a:solidFill>
                  <a:srgbClr val="4D6154"/>
                </a:solidFill>
                <a:latin typeface="Roboto Mono"/>
                <a:ea typeface="Roboto Mono"/>
                <a:cs typeface="Roboto Mono"/>
                <a:sym typeface="Roboto Mono"/>
              </a:rPr>
              <a:t>It would be game changing if…</a:t>
            </a:r>
            <a:br>
              <a:rPr b="1" lang="en" sz="1100">
                <a:solidFill>
                  <a:srgbClr val="4D6154"/>
                </a:solidFill>
                <a:latin typeface="Roboto Mono"/>
                <a:ea typeface="Roboto Mono"/>
                <a:cs typeface="Roboto Mono"/>
                <a:sym typeface="Roboto Mono"/>
              </a:rPr>
            </a:br>
            <a:r>
              <a:rPr b="1" lang="en" sz="1100">
                <a:solidFill>
                  <a:srgbClr val="4D6154"/>
                </a:solidFill>
                <a:latin typeface="Roboto Mono"/>
                <a:ea typeface="Roboto Mono"/>
                <a:cs typeface="Roboto Mono"/>
                <a:sym typeface="Roboto Mono"/>
              </a:rPr>
              <a:t>he had an easy and positive way to connect with mentors and peers who reflect his interests and could continuously inspire his goals. </a:t>
            </a:r>
            <a:endParaRPr b="1" sz="1100">
              <a:solidFill>
                <a:srgbClr val="4D6154"/>
              </a:solidFill>
              <a:latin typeface="Roboto Mono"/>
              <a:ea typeface="Roboto Mono"/>
              <a:cs typeface="Roboto Mono"/>
              <a:sym typeface="Roboto Mono"/>
            </a:endParaRPr>
          </a:p>
        </p:txBody>
      </p:sp>
      <p:pic>
        <p:nvPicPr>
          <p:cNvPr id="155" name="Google Shape;155;p24" title="Untitled design (52).png"/>
          <p:cNvPicPr preferRelativeResize="0"/>
          <p:nvPr/>
        </p:nvPicPr>
        <p:blipFill rotWithShape="1">
          <a:blip r:embed="rId3">
            <a:alphaModFix/>
          </a:blip>
          <a:srcRect b="53128" l="559" r="79940" t="10466"/>
          <a:stretch/>
        </p:blipFill>
        <p:spPr>
          <a:xfrm>
            <a:off x="6715125" y="1825913"/>
            <a:ext cx="2137949" cy="2332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1" name="Google Shape;161;p25" title="Untitled design (52).png"/>
          <p:cNvPicPr preferRelativeResize="0"/>
          <p:nvPr/>
        </p:nvPicPr>
        <p:blipFill rotWithShape="1">
          <a:blip r:embed="rId3">
            <a:alphaModFix/>
          </a:blip>
          <a:srcRect b="53340" l="53276" r="27223" t="10255"/>
          <a:stretch/>
        </p:blipFill>
        <p:spPr>
          <a:xfrm>
            <a:off x="596751" y="3141449"/>
            <a:ext cx="2214898" cy="2416775"/>
          </a:xfrm>
          <a:prstGeom prst="rect">
            <a:avLst/>
          </a:prstGeom>
          <a:noFill/>
          <a:ln>
            <a:noFill/>
          </a:ln>
        </p:spPr>
      </p:pic>
      <p:sp>
        <p:nvSpPr>
          <p:cNvPr id="162" name="Google Shape;162;p25"/>
          <p:cNvSpPr txBox="1"/>
          <p:nvPr/>
        </p:nvSpPr>
        <p:spPr>
          <a:xfrm>
            <a:off x="281475" y="283122"/>
            <a:ext cx="4340700" cy="3105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a:solidFill>
                  <a:schemeClr val="dk1"/>
                </a:solidFill>
                <a:latin typeface="Roboto Mono"/>
                <a:ea typeface="Roboto Mono"/>
                <a:cs typeface="Roboto Mono"/>
                <a:sym typeface="Roboto Mono"/>
              </a:rPr>
              <a:t>WE MET…</a:t>
            </a:r>
            <a:br>
              <a:rPr b="1" i="1" lang="en" sz="1300">
                <a:solidFill>
                  <a:schemeClr val="dk1"/>
                </a:solidFill>
                <a:latin typeface="Roboto Mono"/>
                <a:ea typeface="Roboto Mono"/>
                <a:cs typeface="Roboto Mono"/>
                <a:sym typeface="Roboto Mono"/>
              </a:rPr>
            </a:br>
            <a:r>
              <a:rPr i="1" lang="en" sz="1300">
                <a:solidFill>
                  <a:schemeClr val="dk1"/>
                </a:solidFill>
                <a:latin typeface="Roboto Mono"/>
                <a:ea typeface="Roboto Mono"/>
                <a:cs typeface="Roboto Mono"/>
                <a:sym typeface="Roboto Mono"/>
              </a:rPr>
              <a:t>Gabby, a </a:t>
            </a:r>
            <a:r>
              <a:rPr i="1" lang="en" sz="1300" u="sng">
                <a:solidFill>
                  <a:schemeClr val="dk1"/>
                </a:solidFill>
                <a:latin typeface="Roboto Mono"/>
                <a:ea typeface="Roboto Mono"/>
                <a:cs typeface="Roboto Mono"/>
                <a:sym typeface="Roboto Mono"/>
              </a:rPr>
              <a:t>highly organized</a:t>
            </a:r>
            <a:r>
              <a:rPr i="1" lang="en" sz="1300">
                <a:solidFill>
                  <a:schemeClr val="dk1"/>
                </a:solidFill>
                <a:latin typeface="Roboto Mono"/>
                <a:ea typeface="Roboto Mono"/>
                <a:cs typeface="Roboto Mono"/>
                <a:sym typeface="Roboto Mono"/>
              </a:rPr>
              <a:t> 20-year-old international Stanford student involved in </a:t>
            </a:r>
            <a:r>
              <a:rPr i="1" lang="en" sz="1300" u="sng">
                <a:solidFill>
                  <a:schemeClr val="dk1"/>
                </a:solidFill>
                <a:latin typeface="Roboto Mono"/>
                <a:ea typeface="Roboto Mono"/>
                <a:cs typeface="Roboto Mono"/>
                <a:sym typeface="Roboto Mono"/>
              </a:rPr>
              <a:t>a variety of campus communities and leadership roles</a:t>
            </a:r>
            <a:r>
              <a:rPr i="1" lang="en" sz="1300">
                <a:solidFill>
                  <a:schemeClr val="dk1"/>
                </a:solidFill>
                <a:latin typeface="Roboto Mono"/>
                <a:ea typeface="Roboto Mono"/>
                <a:cs typeface="Roboto Mono"/>
                <a:sym typeface="Roboto Mono"/>
              </a:rPr>
              <a:t>. </a:t>
            </a:r>
            <a:endParaRPr i="1" sz="13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1200"/>
              </a:spcAft>
              <a:buNone/>
            </a:pPr>
            <a:r>
              <a:rPr b="1" i="1" lang="en">
                <a:solidFill>
                  <a:schemeClr val="dk1"/>
                </a:solidFill>
                <a:latin typeface="Roboto Mono"/>
                <a:ea typeface="Roboto Mono"/>
                <a:cs typeface="Roboto Mono"/>
                <a:sym typeface="Roboto Mono"/>
              </a:rPr>
              <a:t>WE WERE SURPRISED TO SEE…</a:t>
            </a:r>
            <a:br>
              <a:rPr b="1" i="1" lang="en" sz="1300">
                <a:solidFill>
                  <a:schemeClr val="dk1"/>
                </a:solidFill>
                <a:latin typeface="Roboto Mono"/>
                <a:ea typeface="Roboto Mono"/>
                <a:cs typeface="Roboto Mono"/>
                <a:sym typeface="Roboto Mono"/>
              </a:rPr>
            </a:br>
            <a:r>
              <a:rPr i="1" lang="en" sz="1300">
                <a:solidFill>
                  <a:schemeClr val="dk1"/>
                </a:solidFill>
                <a:latin typeface="Roboto Mono"/>
                <a:ea typeface="Roboto Mono"/>
                <a:cs typeface="Roboto Mono"/>
                <a:sym typeface="Roboto Mono"/>
              </a:rPr>
              <a:t>that despite carrying an intense workload, she prioritizes sleeping an average of 8.5–10 hours a night and </a:t>
            </a:r>
            <a:r>
              <a:rPr i="1" lang="en" sz="1300" u="sng">
                <a:solidFill>
                  <a:schemeClr val="dk1"/>
                </a:solidFill>
                <a:latin typeface="Roboto Mono"/>
                <a:ea typeface="Roboto Mono"/>
                <a:cs typeface="Roboto Mono"/>
                <a:sym typeface="Roboto Mono"/>
              </a:rPr>
              <a:t>is adamant about time blocking, spending time with friends, treating rest and connection</a:t>
            </a:r>
            <a:r>
              <a:rPr i="1" lang="en" sz="1300">
                <a:solidFill>
                  <a:schemeClr val="dk1"/>
                </a:solidFill>
                <a:latin typeface="Roboto Mono"/>
                <a:ea typeface="Roboto Mono"/>
                <a:cs typeface="Roboto Mono"/>
                <a:sym typeface="Roboto Mono"/>
              </a:rPr>
              <a:t> with the same importance as work.</a:t>
            </a:r>
            <a:endParaRPr i="1" sz="1300">
              <a:solidFill>
                <a:schemeClr val="dk1"/>
              </a:solidFill>
              <a:latin typeface="Roboto Mono"/>
              <a:ea typeface="Roboto Mono"/>
              <a:cs typeface="Roboto Mono"/>
              <a:sym typeface="Roboto Mono"/>
            </a:endParaRPr>
          </a:p>
        </p:txBody>
      </p:sp>
      <p:grpSp>
        <p:nvGrpSpPr>
          <p:cNvPr id="163" name="Google Shape;163;p25"/>
          <p:cNvGrpSpPr/>
          <p:nvPr/>
        </p:nvGrpSpPr>
        <p:grpSpPr>
          <a:xfrm>
            <a:off x="4050225" y="3827275"/>
            <a:ext cx="4995000" cy="1241875"/>
            <a:chOff x="4050225" y="3827275"/>
            <a:chExt cx="4995000" cy="1241875"/>
          </a:xfrm>
        </p:grpSpPr>
        <p:sp>
          <p:nvSpPr>
            <p:cNvPr id="164" name="Google Shape;164;p25"/>
            <p:cNvSpPr txBox="1"/>
            <p:nvPr/>
          </p:nvSpPr>
          <p:spPr>
            <a:xfrm>
              <a:off x="4192875" y="3827275"/>
              <a:ext cx="4709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1"/>
                  </a:solidFill>
                  <a:latin typeface="Roboto Mono"/>
                  <a:ea typeface="Roboto Mono"/>
                  <a:cs typeface="Roboto Mono"/>
                  <a:sym typeface="Roboto Mono"/>
                </a:rPr>
                <a:t>Gabby</a:t>
              </a:r>
              <a:endParaRPr b="1" sz="2700">
                <a:solidFill>
                  <a:schemeClr val="lt1"/>
                </a:solidFill>
                <a:latin typeface="Roboto Mono"/>
                <a:ea typeface="Roboto Mono"/>
                <a:cs typeface="Roboto Mono"/>
                <a:sym typeface="Roboto Mono"/>
              </a:endParaRPr>
            </a:p>
          </p:txBody>
        </p:sp>
        <p:sp>
          <p:nvSpPr>
            <p:cNvPr id="165" name="Google Shape;165;p25"/>
            <p:cNvSpPr txBox="1"/>
            <p:nvPr/>
          </p:nvSpPr>
          <p:spPr>
            <a:xfrm>
              <a:off x="4050225" y="4299650"/>
              <a:ext cx="4995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900">
                  <a:solidFill>
                    <a:schemeClr val="lt1"/>
                  </a:solidFill>
                  <a:latin typeface="Roboto Mono"/>
                  <a:ea typeface="Roboto Mono"/>
                  <a:cs typeface="Roboto Mono"/>
                  <a:sym typeface="Roboto Mono"/>
                </a:rPr>
                <a:t>20, Stanford sophomore, Lebanon, Ecuador</a:t>
              </a:r>
              <a:endParaRPr i="1" sz="1900">
                <a:solidFill>
                  <a:schemeClr val="lt1"/>
                </a:solidFill>
                <a:latin typeface="Roboto Mono"/>
                <a:ea typeface="Roboto Mono"/>
                <a:cs typeface="Roboto Mono"/>
                <a:sym typeface="Roboto Mono"/>
              </a:endParaRPr>
            </a:p>
          </p:txBody>
        </p:sp>
      </p:grpSp>
      <p:sp>
        <p:nvSpPr>
          <p:cNvPr id="166" name="Google Shape;166;p25"/>
          <p:cNvSpPr txBox="1"/>
          <p:nvPr/>
        </p:nvSpPr>
        <p:spPr>
          <a:xfrm>
            <a:off x="4913675" y="733497"/>
            <a:ext cx="3935700" cy="287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a:solidFill>
                  <a:schemeClr val="dk1"/>
                </a:solidFill>
                <a:latin typeface="Roboto Mono"/>
                <a:ea typeface="Roboto Mono"/>
                <a:cs typeface="Roboto Mono"/>
                <a:sym typeface="Roboto Mono"/>
              </a:rPr>
              <a:t>WE WONDER IF THIS MEANS…</a:t>
            </a:r>
            <a:br>
              <a:rPr b="1" i="1" lang="en" sz="1300">
                <a:solidFill>
                  <a:schemeClr val="dk1"/>
                </a:solidFill>
                <a:latin typeface="Roboto Mono"/>
                <a:ea typeface="Roboto Mono"/>
                <a:cs typeface="Roboto Mono"/>
                <a:sym typeface="Roboto Mono"/>
              </a:rPr>
            </a:br>
            <a:r>
              <a:rPr i="1" lang="en" sz="1300">
                <a:solidFill>
                  <a:schemeClr val="dk1"/>
                </a:solidFill>
                <a:latin typeface="Roboto Mono"/>
                <a:ea typeface="Roboto Mono"/>
                <a:cs typeface="Roboto Mono"/>
                <a:sym typeface="Roboto Mono"/>
              </a:rPr>
              <a:t>if this means her </a:t>
            </a:r>
            <a:r>
              <a:rPr i="1" lang="en" sz="1300" u="sng">
                <a:solidFill>
                  <a:schemeClr val="dk1"/>
                </a:solidFill>
                <a:latin typeface="Roboto Mono"/>
                <a:ea typeface="Roboto Mono"/>
                <a:cs typeface="Roboto Mono"/>
                <a:sym typeface="Roboto Mono"/>
              </a:rPr>
              <a:t>commitment to rest and social time stems from necessity over ease</a:t>
            </a:r>
            <a:r>
              <a:rPr i="1" lang="en" sz="1300">
                <a:solidFill>
                  <a:schemeClr val="dk1"/>
                </a:solidFill>
                <a:latin typeface="Roboto Mono"/>
                <a:ea typeface="Roboto Mono"/>
                <a:cs typeface="Roboto Mono"/>
                <a:sym typeface="Roboto Mono"/>
              </a:rPr>
              <a:t>, suggesting an </a:t>
            </a:r>
            <a:r>
              <a:rPr i="1" lang="en" sz="1300" u="sng">
                <a:solidFill>
                  <a:schemeClr val="dk1"/>
                </a:solidFill>
                <a:latin typeface="Roboto Mono"/>
                <a:ea typeface="Roboto Mono"/>
                <a:cs typeface="Roboto Mono"/>
                <a:sym typeface="Roboto Mono"/>
              </a:rPr>
              <a:t>underlying burnout</a:t>
            </a:r>
            <a:r>
              <a:rPr i="1" lang="en" sz="1300">
                <a:solidFill>
                  <a:schemeClr val="dk1"/>
                </a:solidFill>
                <a:latin typeface="Roboto Mono"/>
                <a:ea typeface="Roboto Mono"/>
                <a:cs typeface="Roboto Mono"/>
                <a:sym typeface="Roboto Mono"/>
              </a:rPr>
              <a:t> that requires constant management.</a:t>
            </a:r>
            <a:endParaRPr i="1" sz="13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1200"/>
              </a:spcAft>
              <a:buNone/>
            </a:pPr>
            <a:r>
              <a:rPr b="1" i="1" lang="en">
                <a:solidFill>
                  <a:schemeClr val="dk1"/>
                </a:solidFill>
                <a:latin typeface="Roboto Mono"/>
                <a:ea typeface="Roboto Mono"/>
                <a:cs typeface="Roboto Mono"/>
                <a:sym typeface="Roboto Mono"/>
              </a:rPr>
              <a:t>IT WOULD BE GAME CHANGING…</a:t>
            </a:r>
            <a:br>
              <a:rPr b="1" i="1" lang="en" sz="1300">
                <a:solidFill>
                  <a:schemeClr val="dk1"/>
                </a:solidFill>
                <a:latin typeface="Roboto Mono"/>
                <a:ea typeface="Roboto Mono"/>
                <a:cs typeface="Roboto Mono"/>
                <a:sym typeface="Roboto Mono"/>
              </a:rPr>
            </a:br>
            <a:r>
              <a:rPr i="1" lang="en" sz="1300">
                <a:solidFill>
                  <a:schemeClr val="dk1"/>
                </a:solidFill>
                <a:latin typeface="Roboto Mono"/>
                <a:ea typeface="Roboto Mono"/>
                <a:cs typeface="Roboto Mono"/>
                <a:sym typeface="Roboto Mono"/>
              </a:rPr>
              <a:t>to </a:t>
            </a:r>
            <a:r>
              <a:rPr i="1" lang="en" sz="1300" u="sng">
                <a:solidFill>
                  <a:schemeClr val="dk1"/>
                </a:solidFill>
                <a:latin typeface="Roboto Mono"/>
                <a:ea typeface="Roboto Mono"/>
                <a:cs typeface="Roboto Mono"/>
                <a:sym typeface="Roboto Mono"/>
              </a:rPr>
              <a:t>design ways for rest and connection to feel effortless</a:t>
            </a:r>
            <a:r>
              <a:rPr i="1" lang="en" sz="1300">
                <a:solidFill>
                  <a:schemeClr val="dk1"/>
                </a:solidFill>
                <a:latin typeface="Roboto Mono"/>
                <a:ea typeface="Roboto Mono"/>
                <a:cs typeface="Roboto Mono"/>
                <a:sym typeface="Roboto Mono"/>
              </a:rPr>
              <a:t>, reducing her need for structure as a safeguard against burnout.</a:t>
            </a:r>
            <a:endParaRPr i="1" sz="1300">
              <a:solidFill>
                <a:schemeClr val="dk1"/>
              </a:solidFill>
              <a:latin typeface="Roboto Mono"/>
              <a:ea typeface="Roboto Mono"/>
              <a:cs typeface="Roboto Mono"/>
              <a:sym typeface="Roboto Mono"/>
            </a:endParaRPr>
          </a:p>
        </p:txBody>
      </p:sp>
      <p:sp>
        <p:nvSpPr>
          <p:cNvPr id="167" name="Google Shape;167;p25"/>
          <p:cNvSpPr txBox="1"/>
          <p:nvPr/>
        </p:nvSpPr>
        <p:spPr>
          <a:xfrm>
            <a:off x="7668000" y="0"/>
            <a:ext cx="1476000" cy="6927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300">
                <a:solidFill>
                  <a:schemeClr val="dk1"/>
                </a:solidFill>
                <a:latin typeface="Roboto Mono"/>
                <a:ea typeface="Roboto Mono"/>
                <a:cs typeface="Roboto Mono"/>
                <a:sym typeface="Roboto Mono"/>
              </a:rPr>
              <a:t>POV 1</a:t>
            </a:r>
            <a:endParaRPr b="1" sz="3300">
              <a:solidFill>
                <a:schemeClr val="dk1"/>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6"/>
          <p:cNvSpPr txBox="1"/>
          <p:nvPr/>
        </p:nvSpPr>
        <p:spPr>
          <a:xfrm>
            <a:off x="288050" y="460850"/>
            <a:ext cx="4340700" cy="287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a:solidFill>
                  <a:schemeClr val="dk1"/>
                </a:solidFill>
                <a:latin typeface="Roboto Mono"/>
                <a:ea typeface="Roboto Mono"/>
                <a:cs typeface="Roboto Mono"/>
                <a:sym typeface="Roboto Mono"/>
              </a:rPr>
              <a:t>WE MET…</a:t>
            </a:r>
            <a:br>
              <a:rPr b="1" i="1" lang="en" sz="1300">
                <a:solidFill>
                  <a:schemeClr val="dk1"/>
                </a:solidFill>
                <a:latin typeface="Roboto Mono"/>
                <a:ea typeface="Roboto Mono"/>
                <a:cs typeface="Roboto Mono"/>
                <a:sym typeface="Roboto Mono"/>
              </a:rPr>
            </a:br>
            <a:r>
              <a:rPr i="1" lang="en" sz="1300">
                <a:solidFill>
                  <a:schemeClr val="dk1"/>
                </a:solidFill>
                <a:latin typeface="Roboto Mono"/>
                <a:ea typeface="Roboto Mono"/>
                <a:cs typeface="Roboto Mono"/>
                <a:sym typeface="Roboto Mono"/>
              </a:rPr>
              <a:t>Darcy, a 59 year old </a:t>
            </a:r>
            <a:r>
              <a:rPr i="1" lang="en" sz="1300" u="sng">
                <a:solidFill>
                  <a:schemeClr val="dk1"/>
                </a:solidFill>
                <a:latin typeface="Roboto Mono"/>
                <a:ea typeface="Roboto Mono"/>
                <a:cs typeface="Roboto Mono"/>
                <a:sym typeface="Roboto Mono"/>
              </a:rPr>
              <a:t>disability rights advocate</a:t>
            </a:r>
            <a:r>
              <a:rPr i="1" lang="en" sz="1300">
                <a:solidFill>
                  <a:schemeClr val="dk1"/>
                </a:solidFill>
                <a:latin typeface="Roboto Mono"/>
                <a:ea typeface="Roboto Mono"/>
                <a:cs typeface="Roboto Mono"/>
                <a:sym typeface="Roboto Mono"/>
              </a:rPr>
              <a:t>, former clinical psychologist, and mother of three neurodivergent sons.</a:t>
            </a:r>
            <a:r>
              <a:rPr b="1" i="1" lang="en" sz="1300">
                <a:solidFill>
                  <a:schemeClr val="dk1"/>
                </a:solidFill>
                <a:latin typeface="Roboto Mono"/>
                <a:ea typeface="Roboto Mono"/>
                <a:cs typeface="Roboto Mono"/>
                <a:sym typeface="Roboto Mono"/>
              </a:rPr>
              <a:t> </a:t>
            </a:r>
            <a:endParaRPr b="1" i="1" sz="13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1200"/>
              </a:spcAft>
              <a:buNone/>
            </a:pPr>
            <a:r>
              <a:rPr b="1" i="1" lang="en">
                <a:solidFill>
                  <a:schemeClr val="dk1"/>
                </a:solidFill>
                <a:latin typeface="Roboto Mono"/>
                <a:ea typeface="Roboto Mono"/>
                <a:cs typeface="Roboto Mono"/>
                <a:sym typeface="Roboto Mono"/>
              </a:rPr>
              <a:t>WE WERE SURPRISED TO SEE…</a:t>
            </a:r>
            <a:br>
              <a:rPr b="1" i="1" lang="en" sz="1300">
                <a:solidFill>
                  <a:schemeClr val="dk1"/>
                </a:solidFill>
                <a:latin typeface="Roboto Mono"/>
                <a:ea typeface="Roboto Mono"/>
                <a:cs typeface="Roboto Mono"/>
                <a:sym typeface="Roboto Mono"/>
              </a:rPr>
            </a:br>
            <a:r>
              <a:rPr b="1" i="1" lang="en" sz="1300">
                <a:solidFill>
                  <a:schemeClr val="dk1"/>
                </a:solidFill>
                <a:latin typeface="Roboto Mono"/>
                <a:ea typeface="Roboto Mono"/>
                <a:cs typeface="Roboto Mono"/>
                <a:sym typeface="Roboto Mono"/>
              </a:rPr>
              <a:t> </a:t>
            </a:r>
            <a:r>
              <a:rPr i="1" lang="en" sz="1300">
                <a:solidFill>
                  <a:schemeClr val="dk1"/>
                </a:solidFill>
                <a:latin typeface="Roboto Mono"/>
                <a:ea typeface="Roboto Mono"/>
                <a:cs typeface="Roboto Mono"/>
                <a:sym typeface="Roboto Mono"/>
              </a:rPr>
              <a:t>that although she recognizes the toxic effects of productivity mindsets and the importance of valuing herself beyond her output, </a:t>
            </a:r>
            <a:r>
              <a:rPr i="1" lang="en" sz="1300" u="sng">
                <a:solidFill>
                  <a:schemeClr val="dk1"/>
                </a:solidFill>
                <a:latin typeface="Roboto Mono"/>
                <a:ea typeface="Roboto Mono"/>
                <a:cs typeface="Roboto Mono"/>
                <a:sym typeface="Roboto Mono"/>
              </a:rPr>
              <a:t>she continues to struggle with anxiety about not keeping up with her daily tasks</a:t>
            </a:r>
            <a:r>
              <a:rPr i="1" lang="en" sz="1300">
                <a:solidFill>
                  <a:schemeClr val="dk1"/>
                </a:solidFill>
                <a:latin typeface="Roboto Mono"/>
                <a:ea typeface="Roboto Mono"/>
                <a:cs typeface="Roboto Mono"/>
                <a:sym typeface="Roboto Mono"/>
              </a:rPr>
              <a:t>.</a:t>
            </a:r>
            <a:endParaRPr i="1" sz="1300">
              <a:solidFill>
                <a:schemeClr val="dk1"/>
              </a:solidFill>
              <a:latin typeface="Roboto Mono"/>
              <a:ea typeface="Roboto Mono"/>
              <a:cs typeface="Roboto Mono"/>
              <a:sym typeface="Roboto Mono"/>
            </a:endParaRPr>
          </a:p>
        </p:txBody>
      </p:sp>
      <p:grpSp>
        <p:nvGrpSpPr>
          <p:cNvPr id="174" name="Google Shape;174;p26"/>
          <p:cNvGrpSpPr/>
          <p:nvPr/>
        </p:nvGrpSpPr>
        <p:grpSpPr>
          <a:xfrm>
            <a:off x="3748550" y="3827275"/>
            <a:ext cx="5296800" cy="1241875"/>
            <a:chOff x="3748550" y="3827275"/>
            <a:chExt cx="5296800" cy="1241875"/>
          </a:xfrm>
        </p:grpSpPr>
        <p:sp>
          <p:nvSpPr>
            <p:cNvPr id="175" name="Google Shape;175;p26"/>
            <p:cNvSpPr txBox="1"/>
            <p:nvPr/>
          </p:nvSpPr>
          <p:spPr>
            <a:xfrm>
              <a:off x="4042100" y="3827275"/>
              <a:ext cx="4709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1"/>
                  </a:solidFill>
                  <a:latin typeface="Roboto Mono"/>
                  <a:ea typeface="Roboto Mono"/>
                  <a:cs typeface="Roboto Mono"/>
                  <a:sym typeface="Roboto Mono"/>
                </a:rPr>
                <a:t>Darcy</a:t>
              </a:r>
              <a:endParaRPr b="1" sz="2700">
                <a:solidFill>
                  <a:schemeClr val="lt1"/>
                </a:solidFill>
                <a:latin typeface="Roboto Mono"/>
                <a:ea typeface="Roboto Mono"/>
                <a:cs typeface="Roboto Mono"/>
                <a:sym typeface="Roboto Mono"/>
              </a:endParaRPr>
            </a:p>
          </p:txBody>
        </p:sp>
        <p:sp>
          <p:nvSpPr>
            <p:cNvPr id="176" name="Google Shape;176;p26"/>
            <p:cNvSpPr txBox="1"/>
            <p:nvPr/>
          </p:nvSpPr>
          <p:spPr>
            <a:xfrm>
              <a:off x="3748550" y="4299650"/>
              <a:ext cx="52968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i="1" lang="en" sz="1900">
                  <a:solidFill>
                    <a:schemeClr val="lt1"/>
                  </a:solidFill>
                  <a:latin typeface="Roboto Mono"/>
                  <a:ea typeface="Roboto Mono"/>
                  <a:cs typeface="Roboto Mono"/>
                  <a:sym typeface="Roboto Mono"/>
                </a:rPr>
                <a:t>59, Mother of three neurodivergent sons, Burlingame, Michigan</a:t>
              </a:r>
              <a:endParaRPr i="1" sz="1900">
                <a:solidFill>
                  <a:schemeClr val="lt1"/>
                </a:solidFill>
                <a:latin typeface="Roboto Mono"/>
                <a:ea typeface="Roboto Mono"/>
                <a:cs typeface="Roboto Mono"/>
                <a:sym typeface="Roboto Mono"/>
              </a:endParaRPr>
            </a:p>
          </p:txBody>
        </p:sp>
      </p:grpSp>
      <p:sp>
        <p:nvSpPr>
          <p:cNvPr id="177" name="Google Shape;177;p26"/>
          <p:cNvSpPr txBox="1"/>
          <p:nvPr/>
        </p:nvSpPr>
        <p:spPr>
          <a:xfrm>
            <a:off x="4920250" y="702775"/>
            <a:ext cx="3935700" cy="2781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300">
                <a:solidFill>
                  <a:schemeClr val="dk1"/>
                </a:solidFill>
                <a:latin typeface="Roboto Mono"/>
                <a:ea typeface="Roboto Mono"/>
                <a:cs typeface="Roboto Mono"/>
                <a:sym typeface="Roboto Mono"/>
              </a:rPr>
              <a:t>WE WONDER IF THIS MEANS…</a:t>
            </a:r>
            <a:br>
              <a:rPr b="1" i="1" lang="en" sz="1300">
                <a:solidFill>
                  <a:schemeClr val="dk1"/>
                </a:solidFill>
                <a:latin typeface="Roboto Mono"/>
                <a:ea typeface="Roboto Mono"/>
                <a:cs typeface="Roboto Mono"/>
                <a:sym typeface="Roboto Mono"/>
              </a:rPr>
            </a:br>
            <a:r>
              <a:rPr b="1" i="1" lang="en" sz="1300">
                <a:solidFill>
                  <a:schemeClr val="dk1"/>
                </a:solidFill>
                <a:latin typeface="Roboto Mono"/>
                <a:ea typeface="Roboto Mono"/>
                <a:cs typeface="Roboto Mono"/>
                <a:sym typeface="Roboto Mono"/>
              </a:rPr>
              <a:t> </a:t>
            </a:r>
            <a:r>
              <a:rPr i="1" lang="en" sz="1300">
                <a:solidFill>
                  <a:schemeClr val="dk1"/>
                </a:solidFill>
                <a:latin typeface="Roboto Mono"/>
                <a:ea typeface="Roboto Mono"/>
                <a:cs typeface="Roboto Mono"/>
                <a:sym typeface="Roboto Mono"/>
              </a:rPr>
              <a:t>for her, solely </a:t>
            </a:r>
            <a:r>
              <a:rPr i="1" lang="en" sz="1300" u="sng">
                <a:solidFill>
                  <a:schemeClr val="dk1"/>
                </a:solidFill>
                <a:latin typeface="Roboto Mono"/>
                <a:ea typeface="Roboto Mono"/>
                <a:cs typeface="Roboto Mono"/>
                <a:sym typeface="Roboto Mono"/>
              </a:rPr>
              <a:t>acknowledging a healthier mindset isn't enough to maintain positivity</a:t>
            </a:r>
            <a:r>
              <a:rPr i="1" lang="en" sz="1300">
                <a:solidFill>
                  <a:schemeClr val="dk1"/>
                </a:solidFill>
                <a:latin typeface="Roboto Mono"/>
                <a:ea typeface="Roboto Mono"/>
                <a:cs typeface="Roboto Mono"/>
                <a:sym typeface="Roboto Mono"/>
              </a:rPr>
              <a:t> when she isn’t producing.</a:t>
            </a:r>
            <a:endParaRPr i="1" sz="13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0"/>
              </a:spcAft>
              <a:buNone/>
            </a:pPr>
            <a:r>
              <a:rPr b="1" i="1" lang="en">
                <a:solidFill>
                  <a:schemeClr val="dk1"/>
                </a:solidFill>
                <a:latin typeface="Roboto Mono"/>
                <a:ea typeface="Roboto Mono"/>
                <a:cs typeface="Roboto Mono"/>
                <a:sym typeface="Roboto Mono"/>
              </a:rPr>
              <a:t>IT WOULD BE GAME CHANGING IF…</a:t>
            </a:r>
            <a:br>
              <a:rPr b="1" i="1" lang="en" sz="1300">
                <a:solidFill>
                  <a:schemeClr val="dk1"/>
                </a:solidFill>
                <a:latin typeface="Roboto Mono"/>
                <a:ea typeface="Roboto Mono"/>
                <a:cs typeface="Roboto Mono"/>
                <a:sym typeface="Roboto Mono"/>
              </a:rPr>
            </a:br>
            <a:r>
              <a:rPr b="1" i="1" lang="en" sz="1300">
                <a:solidFill>
                  <a:schemeClr val="dk1"/>
                </a:solidFill>
                <a:latin typeface="Roboto Mono"/>
                <a:ea typeface="Roboto Mono"/>
                <a:cs typeface="Roboto Mono"/>
                <a:sym typeface="Roboto Mono"/>
              </a:rPr>
              <a:t> </a:t>
            </a:r>
            <a:r>
              <a:rPr i="1" lang="en" sz="1300">
                <a:solidFill>
                  <a:schemeClr val="dk1"/>
                </a:solidFill>
                <a:latin typeface="Roboto Mono"/>
                <a:ea typeface="Roboto Mono"/>
                <a:cs typeface="Roboto Mono"/>
                <a:sym typeface="Roboto Mono"/>
              </a:rPr>
              <a:t>she could have a way to </a:t>
            </a:r>
            <a:r>
              <a:rPr i="1" lang="en" sz="1300" u="sng">
                <a:solidFill>
                  <a:schemeClr val="dk1"/>
                </a:solidFill>
                <a:latin typeface="Roboto Mono"/>
                <a:ea typeface="Roboto Mono"/>
                <a:cs typeface="Roboto Mono"/>
                <a:sym typeface="Roboto Mono"/>
              </a:rPr>
              <a:t>easily access support to deeply internalize her self-worth</a:t>
            </a:r>
            <a:r>
              <a:rPr i="1" lang="en" sz="1300">
                <a:solidFill>
                  <a:schemeClr val="dk1"/>
                </a:solidFill>
                <a:latin typeface="Roboto Mono"/>
                <a:ea typeface="Roboto Mono"/>
                <a:cs typeface="Roboto Mono"/>
                <a:sym typeface="Roboto Mono"/>
              </a:rPr>
              <a:t> outside of her production.</a:t>
            </a:r>
            <a:endParaRPr i="1" sz="13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1200"/>
              </a:spcAft>
              <a:buNone/>
            </a:pPr>
            <a:r>
              <a:t/>
            </a:r>
            <a:endParaRPr b="1" i="1" sz="1300">
              <a:solidFill>
                <a:schemeClr val="dk1"/>
              </a:solidFill>
              <a:latin typeface="Roboto Mono"/>
              <a:ea typeface="Roboto Mono"/>
              <a:cs typeface="Roboto Mono"/>
              <a:sym typeface="Roboto Mono"/>
            </a:endParaRPr>
          </a:p>
        </p:txBody>
      </p:sp>
      <p:pic>
        <p:nvPicPr>
          <p:cNvPr id="178" name="Google Shape;178;p26" title="Untitled design (52).png"/>
          <p:cNvPicPr preferRelativeResize="0"/>
          <p:nvPr/>
        </p:nvPicPr>
        <p:blipFill rotWithShape="1">
          <a:blip r:embed="rId3">
            <a:alphaModFix/>
          </a:blip>
          <a:srcRect b="53547" l="26898" r="53601" t="10047"/>
          <a:stretch/>
        </p:blipFill>
        <p:spPr>
          <a:xfrm>
            <a:off x="573550" y="3161250"/>
            <a:ext cx="2294198" cy="2503300"/>
          </a:xfrm>
          <a:prstGeom prst="rect">
            <a:avLst/>
          </a:prstGeom>
          <a:noFill/>
          <a:ln>
            <a:noFill/>
          </a:ln>
        </p:spPr>
      </p:pic>
      <p:sp>
        <p:nvSpPr>
          <p:cNvPr id="179" name="Google Shape;179;p26"/>
          <p:cNvSpPr txBox="1"/>
          <p:nvPr/>
        </p:nvSpPr>
        <p:spPr>
          <a:xfrm>
            <a:off x="7668000" y="0"/>
            <a:ext cx="1476000" cy="6927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300">
                <a:solidFill>
                  <a:schemeClr val="dk1"/>
                </a:solidFill>
                <a:latin typeface="Roboto Mono"/>
                <a:ea typeface="Roboto Mono"/>
                <a:cs typeface="Roboto Mono"/>
                <a:sym typeface="Roboto Mono"/>
              </a:rPr>
              <a:t>POV 2</a:t>
            </a:r>
            <a:endParaRPr b="1" sz="3300">
              <a:solidFill>
                <a:schemeClr val="dk1"/>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nvSpPr>
        <p:spPr>
          <a:xfrm>
            <a:off x="4913675" y="750200"/>
            <a:ext cx="3935700" cy="3643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a:solidFill>
                  <a:schemeClr val="dk1"/>
                </a:solidFill>
                <a:latin typeface="Roboto Mono"/>
                <a:ea typeface="Roboto Mono"/>
                <a:cs typeface="Roboto Mono"/>
                <a:sym typeface="Roboto Mono"/>
              </a:rPr>
              <a:t>WE WONDER IF THIS MEANS…</a:t>
            </a:r>
            <a:br>
              <a:rPr b="1" i="1" lang="en">
                <a:solidFill>
                  <a:schemeClr val="dk1"/>
                </a:solidFill>
                <a:latin typeface="Roboto Mono"/>
                <a:ea typeface="Roboto Mono"/>
                <a:cs typeface="Roboto Mono"/>
                <a:sym typeface="Roboto Mono"/>
              </a:rPr>
            </a:br>
            <a:r>
              <a:rPr i="1" lang="en" sz="1300">
                <a:solidFill>
                  <a:schemeClr val="dk1"/>
                </a:solidFill>
                <a:latin typeface="Roboto Mono"/>
                <a:ea typeface="Roboto Mono"/>
                <a:cs typeface="Roboto Mono"/>
                <a:sym typeface="Roboto Mono"/>
              </a:rPr>
              <a:t>he fears that growing up in a system obsessed with performance will r</a:t>
            </a:r>
            <a:r>
              <a:rPr i="1" lang="en" sz="1300" u="sng">
                <a:solidFill>
                  <a:schemeClr val="dk1"/>
                </a:solidFill>
                <a:latin typeface="Roboto Mono"/>
                <a:ea typeface="Roboto Mono"/>
                <a:cs typeface="Roboto Mono"/>
                <a:sym typeface="Roboto Mono"/>
              </a:rPr>
              <a:t>ob his son, nieces, and nephews of the ability to think critically and meaningfully</a:t>
            </a:r>
            <a:r>
              <a:rPr i="1" lang="en" sz="1300">
                <a:solidFill>
                  <a:schemeClr val="dk1"/>
                </a:solidFill>
                <a:latin typeface="Roboto Mono"/>
                <a:ea typeface="Roboto Mono"/>
                <a:cs typeface="Roboto Mono"/>
                <a:sym typeface="Roboto Mono"/>
              </a:rPr>
              <a:t> about the world.</a:t>
            </a:r>
            <a:endParaRPr i="1" sz="13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0"/>
              </a:spcAft>
              <a:buNone/>
            </a:pPr>
            <a:r>
              <a:rPr b="1" i="1" lang="en">
                <a:solidFill>
                  <a:schemeClr val="dk1"/>
                </a:solidFill>
                <a:latin typeface="Roboto Mono"/>
                <a:ea typeface="Roboto Mono"/>
                <a:cs typeface="Roboto Mono"/>
                <a:sym typeface="Roboto Mono"/>
              </a:rPr>
              <a:t>IT WOULD BE GAME</a:t>
            </a:r>
            <a:r>
              <a:rPr b="1" i="1" lang="en">
                <a:solidFill>
                  <a:schemeClr val="dk1"/>
                </a:solidFill>
                <a:latin typeface="Roboto Mono"/>
                <a:ea typeface="Roboto Mono"/>
                <a:cs typeface="Roboto Mono"/>
                <a:sym typeface="Roboto Mono"/>
              </a:rPr>
              <a:t>-</a:t>
            </a:r>
            <a:r>
              <a:rPr b="1" i="1" lang="en">
                <a:solidFill>
                  <a:schemeClr val="dk1"/>
                </a:solidFill>
                <a:latin typeface="Roboto Mono"/>
                <a:ea typeface="Roboto Mono"/>
                <a:cs typeface="Roboto Mono"/>
                <a:sym typeface="Roboto Mono"/>
              </a:rPr>
              <a:t>CHANGING…</a:t>
            </a:r>
            <a:br>
              <a:rPr b="1" i="1" lang="en" sz="1300">
                <a:solidFill>
                  <a:schemeClr val="dk1"/>
                </a:solidFill>
                <a:latin typeface="Roboto Mono"/>
                <a:ea typeface="Roboto Mono"/>
                <a:cs typeface="Roboto Mono"/>
                <a:sym typeface="Roboto Mono"/>
              </a:rPr>
            </a:br>
            <a:r>
              <a:rPr i="1" lang="en" sz="1300">
                <a:solidFill>
                  <a:schemeClr val="dk1"/>
                </a:solidFill>
                <a:latin typeface="Roboto Mono"/>
                <a:ea typeface="Roboto Mono"/>
                <a:cs typeface="Roboto Mono"/>
                <a:sym typeface="Roboto Mono"/>
              </a:rPr>
              <a:t>if the future generations of his family could </a:t>
            </a:r>
            <a:r>
              <a:rPr i="1" lang="en" sz="1300" u="sng">
                <a:solidFill>
                  <a:schemeClr val="dk1"/>
                </a:solidFill>
                <a:latin typeface="Roboto Mono"/>
                <a:ea typeface="Roboto Mono"/>
                <a:cs typeface="Roboto Mono"/>
                <a:sym typeface="Roboto Mono"/>
              </a:rPr>
              <a:t>have a way to learn and internalize the value of thought over the value of production</a:t>
            </a:r>
            <a:r>
              <a:rPr i="1" lang="en" sz="1300">
                <a:solidFill>
                  <a:schemeClr val="dk1"/>
                </a:solidFill>
                <a:latin typeface="Roboto Mono"/>
                <a:ea typeface="Roboto Mono"/>
                <a:cs typeface="Roboto Mono"/>
                <a:sym typeface="Roboto Mono"/>
              </a:rPr>
              <a:t>. </a:t>
            </a:r>
            <a:endParaRPr i="1" sz="13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0"/>
              </a:spcAft>
              <a:buNone/>
            </a:pPr>
            <a:r>
              <a:t/>
            </a:r>
            <a:endParaRPr b="1" i="1" sz="13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1200"/>
              </a:spcAft>
              <a:buNone/>
            </a:pPr>
            <a:r>
              <a:t/>
            </a:r>
            <a:endParaRPr b="1" i="1" sz="1300">
              <a:solidFill>
                <a:schemeClr val="dk1"/>
              </a:solidFill>
              <a:latin typeface="Roboto Mono"/>
              <a:ea typeface="Roboto Mono"/>
              <a:cs typeface="Roboto Mono"/>
              <a:sym typeface="Roboto Mono"/>
            </a:endParaRPr>
          </a:p>
        </p:txBody>
      </p:sp>
      <p:sp>
        <p:nvSpPr>
          <p:cNvPr id="185" name="Google Shape;185;p27"/>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7"/>
          <p:cNvSpPr txBox="1"/>
          <p:nvPr/>
        </p:nvSpPr>
        <p:spPr>
          <a:xfrm>
            <a:off x="281475" y="592700"/>
            <a:ext cx="4340700" cy="24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a:solidFill>
                  <a:schemeClr val="dk1"/>
                </a:solidFill>
                <a:latin typeface="Roboto Mono"/>
                <a:ea typeface="Roboto Mono"/>
                <a:cs typeface="Roboto Mono"/>
                <a:sym typeface="Roboto Mono"/>
              </a:rPr>
              <a:t>WE MET…</a:t>
            </a:r>
            <a:br>
              <a:rPr b="1" i="1" lang="en" sz="1300">
                <a:solidFill>
                  <a:schemeClr val="dk1"/>
                </a:solidFill>
                <a:latin typeface="Roboto Mono"/>
                <a:ea typeface="Roboto Mono"/>
                <a:cs typeface="Roboto Mono"/>
                <a:sym typeface="Roboto Mono"/>
              </a:rPr>
            </a:br>
            <a:r>
              <a:rPr i="1" lang="en" sz="1300">
                <a:solidFill>
                  <a:schemeClr val="dk1"/>
                </a:solidFill>
                <a:latin typeface="Roboto Mono"/>
                <a:ea typeface="Roboto Mono"/>
                <a:cs typeface="Roboto Mono"/>
                <a:sym typeface="Roboto Mono"/>
              </a:rPr>
              <a:t>Omar, an accomplished </a:t>
            </a:r>
            <a:r>
              <a:rPr i="1" lang="en" sz="1300" u="sng">
                <a:solidFill>
                  <a:schemeClr val="dk1"/>
                </a:solidFill>
                <a:latin typeface="Roboto Mono"/>
                <a:ea typeface="Roboto Mono"/>
                <a:cs typeface="Roboto Mono"/>
                <a:sym typeface="Roboto Mono"/>
              </a:rPr>
              <a:t>cancer drug researcher</a:t>
            </a:r>
            <a:r>
              <a:rPr i="1" lang="en" sz="1300">
                <a:solidFill>
                  <a:schemeClr val="dk1"/>
                </a:solidFill>
                <a:latin typeface="Roboto Mono"/>
                <a:ea typeface="Roboto Mono"/>
                <a:cs typeface="Roboto Mono"/>
                <a:sym typeface="Roboto Mono"/>
              </a:rPr>
              <a:t> in his mid-50s originally from Historical Palestine. </a:t>
            </a:r>
            <a:endParaRPr i="1" sz="13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1200"/>
              </a:spcAft>
              <a:buNone/>
            </a:pPr>
            <a:r>
              <a:rPr b="1" i="1" lang="en">
                <a:solidFill>
                  <a:schemeClr val="dk1"/>
                </a:solidFill>
                <a:latin typeface="Roboto Mono"/>
                <a:ea typeface="Roboto Mono"/>
                <a:cs typeface="Roboto Mono"/>
                <a:sym typeface="Roboto Mono"/>
              </a:rPr>
              <a:t>WE WERE SURPRISED TO SEE…</a:t>
            </a:r>
            <a:br>
              <a:rPr b="1" i="1" lang="en">
                <a:solidFill>
                  <a:schemeClr val="dk1"/>
                </a:solidFill>
                <a:latin typeface="Roboto Mono"/>
                <a:ea typeface="Roboto Mono"/>
                <a:cs typeface="Roboto Mono"/>
                <a:sym typeface="Roboto Mono"/>
              </a:rPr>
            </a:br>
            <a:r>
              <a:rPr i="1" lang="en" sz="1300">
                <a:solidFill>
                  <a:schemeClr val="dk1"/>
                </a:solidFill>
                <a:latin typeface="Roboto Mono"/>
                <a:ea typeface="Roboto Mono"/>
                <a:cs typeface="Roboto Mono"/>
                <a:sym typeface="Roboto Mono"/>
              </a:rPr>
              <a:t>despite his deep immersion in American academics and research, he </a:t>
            </a:r>
            <a:r>
              <a:rPr i="1" lang="en" sz="1300" u="sng">
                <a:solidFill>
                  <a:schemeClr val="dk1"/>
                </a:solidFill>
                <a:latin typeface="Roboto Mono"/>
                <a:ea typeface="Roboto Mono"/>
                <a:cs typeface="Roboto Mono"/>
                <a:sym typeface="Roboto Mono"/>
              </a:rPr>
              <a:t>radically rejects the American education system</a:t>
            </a:r>
            <a:r>
              <a:rPr i="1" lang="en" sz="1300">
                <a:solidFill>
                  <a:schemeClr val="dk1"/>
                </a:solidFill>
                <a:latin typeface="Roboto Mono"/>
                <a:ea typeface="Roboto Mono"/>
                <a:cs typeface="Roboto Mono"/>
                <a:sym typeface="Roboto Mono"/>
              </a:rPr>
              <a:t> and its prioritization of work over thought.</a:t>
            </a:r>
            <a:endParaRPr i="1" sz="1300">
              <a:solidFill>
                <a:schemeClr val="dk1"/>
              </a:solidFill>
              <a:latin typeface="Roboto Mono"/>
              <a:ea typeface="Roboto Mono"/>
              <a:cs typeface="Roboto Mono"/>
              <a:sym typeface="Roboto Mono"/>
            </a:endParaRPr>
          </a:p>
        </p:txBody>
      </p:sp>
      <p:grpSp>
        <p:nvGrpSpPr>
          <p:cNvPr id="187" name="Google Shape;187;p27"/>
          <p:cNvGrpSpPr/>
          <p:nvPr/>
        </p:nvGrpSpPr>
        <p:grpSpPr>
          <a:xfrm>
            <a:off x="3789525" y="3837525"/>
            <a:ext cx="5255700" cy="1816625"/>
            <a:chOff x="3789525" y="3837525"/>
            <a:chExt cx="5255700" cy="1816625"/>
          </a:xfrm>
        </p:grpSpPr>
        <p:sp>
          <p:nvSpPr>
            <p:cNvPr id="188" name="Google Shape;188;p27"/>
            <p:cNvSpPr txBox="1"/>
            <p:nvPr/>
          </p:nvSpPr>
          <p:spPr>
            <a:xfrm>
              <a:off x="3939684" y="3837525"/>
              <a:ext cx="4955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1"/>
                  </a:solidFill>
                  <a:latin typeface="Roboto Mono"/>
                  <a:ea typeface="Roboto Mono"/>
                  <a:cs typeface="Roboto Mono"/>
                  <a:sym typeface="Roboto Mono"/>
                </a:rPr>
                <a:t>Omar</a:t>
              </a:r>
              <a:endParaRPr b="1" sz="2700">
                <a:solidFill>
                  <a:schemeClr val="lt1"/>
                </a:solidFill>
                <a:latin typeface="Roboto Mono"/>
                <a:ea typeface="Roboto Mono"/>
                <a:cs typeface="Roboto Mono"/>
                <a:sym typeface="Roboto Mono"/>
              </a:endParaRPr>
            </a:p>
          </p:txBody>
        </p:sp>
        <p:sp>
          <p:nvSpPr>
            <p:cNvPr id="189" name="Google Shape;189;p27"/>
            <p:cNvSpPr txBox="1"/>
            <p:nvPr/>
          </p:nvSpPr>
          <p:spPr>
            <a:xfrm>
              <a:off x="3789525" y="4299650"/>
              <a:ext cx="5255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900">
                  <a:solidFill>
                    <a:schemeClr val="lt1"/>
                  </a:solidFill>
                  <a:latin typeface="Roboto Mono"/>
                  <a:ea typeface="Roboto Mono"/>
                  <a:cs typeface="Roboto Mono"/>
                  <a:sym typeface="Roboto Mono"/>
                </a:rPr>
                <a:t>Mid-50s, Drug Discovery Scientist, Manager, Historic Palestine</a:t>
              </a:r>
              <a:endParaRPr i="1" sz="19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9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900">
                <a:solidFill>
                  <a:schemeClr val="lt1"/>
                </a:solidFill>
                <a:latin typeface="Roboto Mono"/>
                <a:ea typeface="Roboto Mono"/>
                <a:cs typeface="Roboto Mono"/>
                <a:sym typeface="Roboto Mono"/>
              </a:endParaRPr>
            </a:p>
          </p:txBody>
        </p:sp>
      </p:grpSp>
      <p:pic>
        <p:nvPicPr>
          <p:cNvPr id="190" name="Google Shape;190;p27" title="Untitled design (52).png"/>
          <p:cNvPicPr preferRelativeResize="0"/>
          <p:nvPr/>
        </p:nvPicPr>
        <p:blipFill rotWithShape="1">
          <a:blip r:embed="rId3">
            <a:alphaModFix/>
          </a:blip>
          <a:srcRect b="52116" l="79799" r="700" t="11478"/>
          <a:stretch/>
        </p:blipFill>
        <p:spPr>
          <a:xfrm>
            <a:off x="638900" y="3116150"/>
            <a:ext cx="2213304" cy="2414999"/>
          </a:xfrm>
          <a:prstGeom prst="rect">
            <a:avLst/>
          </a:prstGeom>
          <a:noFill/>
          <a:ln>
            <a:noFill/>
          </a:ln>
        </p:spPr>
      </p:pic>
      <p:sp>
        <p:nvSpPr>
          <p:cNvPr id="191" name="Google Shape;191;p27"/>
          <p:cNvSpPr txBox="1"/>
          <p:nvPr/>
        </p:nvSpPr>
        <p:spPr>
          <a:xfrm>
            <a:off x="7668000" y="0"/>
            <a:ext cx="1476000" cy="6927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300">
                <a:solidFill>
                  <a:schemeClr val="dk1"/>
                </a:solidFill>
                <a:latin typeface="Roboto Mono"/>
                <a:ea typeface="Roboto Mono"/>
                <a:cs typeface="Roboto Mono"/>
                <a:sym typeface="Roboto Mono"/>
              </a:rPr>
              <a:t>POV 3</a:t>
            </a:r>
            <a:endParaRPr b="1" sz="3300">
              <a:solidFill>
                <a:schemeClr val="dk1"/>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nvSpPr>
        <p:spPr>
          <a:xfrm>
            <a:off x="751800" y="1525625"/>
            <a:ext cx="76404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dk1"/>
                </a:solidFill>
                <a:latin typeface="Roboto Mono"/>
                <a:ea typeface="Roboto Mono"/>
                <a:cs typeface="Roboto Mono"/>
                <a:sym typeface="Roboto Mono"/>
              </a:rPr>
              <a:t>Turning Insights into Opportunities</a:t>
            </a:r>
            <a:endParaRPr b="1" sz="3700">
              <a:solidFill>
                <a:schemeClr val="dk1"/>
              </a:solidFill>
              <a:latin typeface="Roboto Mono"/>
              <a:ea typeface="Roboto Mono"/>
              <a:cs typeface="Roboto Mono"/>
              <a:sym typeface="Roboto Mono"/>
            </a:endParaRPr>
          </a:p>
        </p:txBody>
      </p:sp>
      <p:sp>
        <p:nvSpPr>
          <p:cNvPr id="197" name="Google Shape;197;p28"/>
          <p:cNvSpPr txBox="1"/>
          <p:nvPr/>
        </p:nvSpPr>
        <p:spPr>
          <a:xfrm>
            <a:off x="751800" y="4093300"/>
            <a:ext cx="7640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3700">
                <a:solidFill>
                  <a:schemeClr val="dk1"/>
                </a:solidFill>
                <a:latin typeface="Roboto Mono"/>
                <a:ea typeface="Roboto Mono"/>
                <a:cs typeface="Roboto Mono"/>
                <a:sym typeface="Roboto Mono"/>
              </a:rPr>
              <a:t>How Might We (HMW)?</a:t>
            </a:r>
            <a:endParaRPr b="1" i="1" sz="3700">
              <a:solidFill>
                <a:schemeClr val="dk1"/>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3" name="Google Shape;203;p29" title="Untitled design (52).png"/>
          <p:cNvPicPr preferRelativeResize="0"/>
          <p:nvPr/>
        </p:nvPicPr>
        <p:blipFill rotWithShape="1">
          <a:blip r:embed="rId3">
            <a:alphaModFix/>
          </a:blip>
          <a:srcRect b="53340" l="53276" r="27223" t="10255"/>
          <a:stretch/>
        </p:blipFill>
        <p:spPr>
          <a:xfrm>
            <a:off x="596751" y="3141449"/>
            <a:ext cx="2214898" cy="2416775"/>
          </a:xfrm>
          <a:prstGeom prst="rect">
            <a:avLst/>
          </a:prstGeom>
          <a:noFill/>
          <a:ln>
            <a:noFill/>
          </a:ln>
        </p:spPr>
      </p:pic>
      <p:sp>
        <p:nvSpPr>
          <p:cNvPr id="204" name="Google Shape;204;p29"/>
          <p:cNvSpPr txBox="1"/>
          <p:nvPr/>
        </p:nvSpPr>
        <p:spPr>
          <a:xfrm>
            <a:off x="91850" y="73675"/>
            <a:ext cx="5253000" cy="3609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000">
                <a:solidFill>
                  <a:schemeClr val="dk1"/>
                </a:solidFill>
                <a:latin typeface="Roboto Mono"/>
                <a:ea typeface="Roboto Mono"/>
                <a:cs typeface="Roboto Mono"/>
                <a:sym typeface="Roboto Mono"/>
              </a:rPr>
              <a:t>We met…</a:t>
            </a:r>
            <a:br>
              <a:rPr b="1" i="1" lang="en" sz="1000">
                <a:solidFill>
                  <a:schemeClr val="dk1"/>
                </a:solidFill>
                <a:latin typeface="Roboto Mono"/>
                <a:ea typeface="Roboto Mono"/>
                <a:cs typeface="Roboto Mono"/>
                <a:sym typeface="Roboto Mono"/>
              </a:rPr>
            </a:br>
            <a:r>
              <a:rPr i="1" lang="en" sz="1000">
                <a:solidFill>
                  <a:schemeClr val="dk1"/>
                </a:solidFill>
                <a:latin typeface="Roboto Mono"/>
                <a:ea typeface="Roboto Mono"/>
                <a:cs typeface="Roboto Mono"/>
                <a:sym typeface="Roboto Mono"/>
              </a:rPr>
              <a:t>Gabby, a highly organized 20-year-old international Stanford student involved in a variety of campus communities and leadership roles. </a:t>
            </a:r>
            <a:endParaRPr i="1" sz="10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0"/>
              </a:spcAft>
              <a:buNone/>
            </a:pPr>
            <a:r>
              <a:rPr b="1" i="1" lang="en" sz="1000">
                <a:solidFill>
                  <a:schemeClr val="dk1"/>
                </a:solidFill>
                <a:latin typeface="Roboto Mono"/>
                <a:ea typeface="Roboto Mono"/>
                <a:cs typeface="Roboto Mono"/>
                <a:sym typeface="Roboto Mono"/>
              </a:rPr>
              <a:t>We were surprised to see…</a:t>
            </a:r>
            <a:br>
              <a:rPr b="1" i="1" lang="en" sz="1000">
                <a:solidFill>
                  <a:schemeClr val="dk1"/>
                </a:solidFill>
                <a:latin typeface="Roboto Mono"/>
                <a:ea typeface="Roboto Mono"/>
                <a:cs typeface="Roboto Mono"/>
                <a:sym typeface="Roboto Mono"/>
              </a:rPr>
            </a:br>
            <a:r>
              <a:rPr i="1" lang="en" sz="1000">
                <a:solidFill>
                  <a:schemeClr val="dk1"/>
                </a:solidFill>
                <a:latin typeface="Roboto Mono"/>
                <a:ea typeface="Roboto Mono"/>
                <a:cs typeface="Roboto Mono"/>
                <a:sym typeface="Roboto Mono"/>
              </a:rPr>
              <a:t>that despite carrying an intense workload, she prioritizes sleeping an average of 8.5–10 hours a night and is adamant about time blocking, spending time with friends, treating rest and connection with the same importance as work.</a:t>
            </a:r>
            <a:endParaRPr i="1" sz="10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0"/>
              </a:spcAft>
              <a:buClr>
                <a:schemeClr val="dk1"/>
              </a:buClr>
              <a:buSzPts val="1100"/>
              <a:buFont typeface="Arial"/>
              <a:buNone/>
            </a:pPr>
            <a:r>
              <a:rPr b="1" i="1" lang="en" sz="1000">
                <a:solidFill>
                  <a:schemeClr val="dk1"/>
                </a:solidFill>
                <a:latin typeface="Roboto Mono"/>
                <a:ea typeface="Roboto Mono"/>
                <a:cs typeface="Roboto Mono"/>
                <a:sym typeface="Roboto Mono"/>
              </a:rPr>
              <a:t>We wonder if this means…</a:t>
            </a:r>
            <a:br>
              <a:rPr b="1" i="1" lang="en" sz="1000">
                <a:solidFill>
                  <a:schemeClr val="dk1"/>
                </a:solidFill>
                <a:latin typeface="Roboto Mono"/>
                <a:ea typeface="Roboto Mono"/>
                <a:cs typeface="Roboto Mono"/>
                <a:sym typeface="Roboto Mono"/>
              </a:rPr>
            </a:br>
            <a:r>
              <a:rPr i="1" lang="en" sz="1000">
                <a:solidFill>
                  <a:schemeClr val="dk1"/>
                </a:solidFill>
                <a:latin typeface="Roboto Mono"/>
                <a:ea typeface="Roboto Mono"/>
                <a:cs typeface="Roboto Mono"/>
                <a:sym typeface="Roboto Mono"/>
              </a:rPr>
              <a:t>if this means her commitment to rest and social time stems from necessity over ease, suggesting an underlying burnout that requires constant management.</a:t>
            </a:r>
            <a:endParaRPr i="1" sz="10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0"/>
              </a:spcAft>
              <a:buClr>
                <a:schemeClr val="dk1"/>
              </a:buClr>
              <a:buSzPts val="1100"/>
              <a:buFont typeface="Arial"/>
              <a:buNone/>
            </a:pPr>
            <a:r>
              <a:rPr b="1" i="1" lang="en" sz="1000">
                <a:solidFill>
                  <a:schemeClr val="dk1"/>
                </a:solidFill>
                <a:latin typeface="Roboto Mono"/>
                <a:ea typeface="Roboto Mono"/>
                <a:cs typeface="Roboto Mono"/>
                <a:sym typeface="Roboto Mono"/>
              </a:rPr>
              <a:t>It would be game changing…</a:t>
            </a:r>
            <a:br>
              <a:rPr b="1" i="1" lang="en" sz="1000">
                <a:solidFill>
                  <a:schemeClr val="dk1"/>
                </a:solidFill>
                <a:latin typeface="Roboto Mono"/>
                <a:ea typeface="Roboto Mono"/>
                <a:cs typeface="Roboto Mono"/>
                <a:sym typeface="Roboto Mono"/>
              </a:rPr>
            </a:br>
            <a:r>
              <a:rPr i="1" lang="en" sz="1000" u="sng">
                <a:solidFill>
                  <a:schemeClr val="dk1"/>
                </a:solidFill>
                <a:latin typeface="Roboto Mono"/>
                <a:ea typeface="Roboto Mono"/>
                <a:cs typeface="Roboto Mono"/>
                <a:sym typeface="Roboto Mono"/>
              </a:rPr>
              <a:t>to design ways for rest and connection to feel effortless, reducing her need for structure as a safeguard against burnout.</a:t>
            </a:r>
            <a:endParaRPr i="1" sz="1000" u="sng">
              <a:solidFill>
                <a:schemeClr val="dk1"/>
              </a:solidFill>
              <a:latin typeface="Roboto Mono"/>
              <a:ea typeface="Roboto Mono"/>
              <a:cs typeface="Roboto Mono"/>
              <a:sym typeface="Roboto Mono"/>
            </a:endParaRPr>
          </a:p>
          <a:p>
            <a:pPr indent="0" lvl="0" marL="0" rtl="0" algn="ctr">
              <a:lnSpc>
                <a:spcPct val="115000"/>
              </a:lnSpc>
              <a:spcBef>
                <a:spcPts val="1200"/>
              </a:spcBef>
              <a:spcAft>
                <a:spcPts val="1200"/>
              </a:spcAft>
              <a:buNone/>
            </a:pPr>
            <a:r>
              <a:t/>
            </a:r>
            <a:endParaRPr i="1" sz="1000">
              <a:solidFill>
                <a:schemeClr val="dk1"/>
              </a:solidFill>
              <a:latin typeface="Roboto Mono"/>
              <a:ea typeface="Roboto Mono"/>
              <a:cs typeface="Roboto Mono"/>
              <a:sym typeface="Roboto Mono"/>
            </a:endParaRPr>
          </a:p>
        </p:txBody>
      </p:sp>
      <p:sp>
        <p:nvSpPr>
          <p:cNvPr id="205" name="Google Shape;205;p29"/>
          <p:cNvSpPr txBox="1"/>
          <p:nvPr/>
        </p:nvSpPr>
        <p:spPr>
          <a:xfrm>
            <a:off x="4074825" y="379672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Gabby</a:t>
            </a:r>
            <a:endParaRPr b="1" sz="2500">
              <a:solidFill>
                <a:schemeClr val="lt1"/>
              </a:solidFill>
              <a:latin typeface="Roboto Mono"/>
              <a:ea typeface="Roboto Mono"/>
              <a:cs typeface="Roboto Mono"/>
              <a:sym typeface="Roboto Mono"/>
            </a:endParaRPr>
          </a:p>
        </p:txBody>
      </p:sp>
      <p:sp>
        <p:nvSpPr>
          <p:cNvPr id="206" name="Google Shape;206;p29"/>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HMW 1</a:t>
            </a:r>
            <a:endParaRPr i="1" sz="2500">
              <a:solidFill>
                <a:schemeClr val="dk1"/>
              </a:solidFill>
              <a:latin typeface="Roboto Mono"/>
              <a:ea typeface="Roboto Mono"/>
              <a:cs typeface="Roboto Mono"/>
              <a:sym typeface="Roboto Mono"/>
            </a:endParaRPr>
          </a:p>
        </p:txBody>
      </p:sp>
      <p:sp>
        <p:nvSpPr>
          <p:cNvPr id="207" name="Google Shape;207;p29"/>
          <p:cNvSpPr txBox="1"/>
          <p:nvPr/>
        </p:nvSpPr>
        <p:spPr>
          <a:xfrm>
            <a:off x="4050225" y="4299650"/>
            <a:ext cx="4995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lt1"/>
                </a:solidFill>
                <a:latin typeface="Roboto Mono"/>
                <a:ea typeface="Roboto Mono"/>
                <a:cs typeface="Roboto Mono"/>
                <a:sym typeface="Roboto Mono"/>
              </a:rPr>
              <a:t>20, Stanford sophomore, Lebanon, Ecuador</a:t>
            </a:r>
            <a:endParaRPr i="1" sz="1700">
              <a:solidFill>
                <a:schemeClr val="lt1"/>
              </a:solidFill>
              <a:latin typeface="Roboto Mono"/>
              <a:ea typeface="Roboto Mono"/>
              <a:cs typeface="Roboto Mono"/>
              <a:sym typeface="Roboto Mono"/>
            </a:endParaRPr>
          </a:p>
        </p:txBody>
      </p:sp>
      <p:sp>
        <p:nvSpPr>
          <p:cNvPr id="208" name="Google Shape;208;p29"/>
          <p:cNvSpPr txBox="1"/>
          <p:nvPr/>
        </p:nvSpPr>
        <p:spPr>
          <a:xfrm>
            <a:off x="6174575" y="1103475"/>
            <a:ext cx="2489700" cy="19701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en" sz="1700">
                <a:solidFill>
                  <a:schemeClr val="dk1"/>
                </a:solidFill>
                <a:latin typeface="Roboto Mono"/>
                <a:ea typeface="Roboto Mono"/>
                <a:cs typeface="Roboto Mono"/>
                <a:sym typeface="Roboto Mono"/>
              </a:rPr>
              <a:t>HMW…</a:t>
            </a:r>
            <a:r>
              <a:rPr i="1" lang="en" sz="1700">
                <a:solidFill>
                  <a:schemeClr val="dk1"/>
                </a:solidFill>
                <a:latin typeface="Roboto Mono"/>
                <a:ea typeface="Roboto Mono"/>
                <a:cs typeface="Roboto Mono"/>
                <a:sym typeface="Roboto Mono"/>
              </a:rPr>
              <a:t>reframe burnout as something to be</a:t>
            </a:r>
            <a:r>
              <a:rPr b="1" i="1" lang="en" sz="1700">
                <a:solidFill>
                  <a:schemeClr val="dk1"/>
                </a:solidFill>
                <a:latin typeface="Roboto Mono"/>
                <a:ea typeface="Roboto Mono"/>
                <a:cs typeface="Roboto Mono"/>
                <a:sym typeface="Roboto Mono"/>
              </a:rPr>
              <a:t> cautious of rather than </a:t>
            </a:r>
            <a:r>
              <a:rPr i="1" lang="en" sz="1700">
                <a:solidFill>
                  <a:schemeClr val="dk1"/>
                </a:solidFill>
                <a:latin typeface="Roboto Mono"/>
                <a:ea typeface="Roboto Mono"/>
                <a:cs typeface="Roboto Mono"/>
                <a:sym typeface="Roboto Mono"/>
              </a:rPr>
              <a:t>something </a:t>
            </a:r>
            <a:r>
              <a:rPr i="1" lang="en" sz="1700">
                <a:solidFill>
                  <a:schemeClr val="dk1"/>
                </a:solidFill>
                <a:latin typeface="Roboto Mono"/>
                <a:ea typeface="Roboto Mono"/>
                <a:cs typeface="Roboto Mono"/>
                <a:sym typeface="Roboto Mono"/>
              </a:rPr>
              <a:t>to</a:t>
            </a:r>
            <a:r>
              <a:rPr i="1" lang="en" sz="1700">
                <a:solidFill>
                  <a:schemeClr val="dk1"/>
                </a:solidFill>
                <a:latin typeface="Roboto Mono"/>
                <a:ea typeface="Roboto Mono"/>
                <a:cs typeface="Roboto Mono"/>
                <a:sym typeface="Roboto Mono"/>
              </a:rPr>
              <a:t> be</a:t>
            </a:r>
            <a:r>
              <a:rPr b="1" i="1" lang="en" sz="1700">
                <a:solidFill>
                  <a:schemeClr val="dk1"/>
                </a:solidFill>
                <a:latin typeface="Roboto Mono"/>
                <a:ea typeface="Roboto Mono"/>
                <a:cs typeface="Roboto Mono"/>
                <a:sym typeface="Roboto Mono"/>
              </a:rPr>
              <a:t> afraid of?</a:t>
            </a:r>
            <a:endParaRPr b="1" i="1" sz="1700">
              <a:solidFill>
                <a:schemeClr val="dk1"/>
              </a:solidFill>
              <a:latin typeface="Roboto Mono"/>
              <a:ea typeface="Roboto Mono"/>
              <a:cs typeface="Roboto Mono"/>
              <a:sym typeface="Roboto Mono"/>
            </a:endParaRPr>
          </a:p>
          <a:p>
            <a:pPr indent="0" lvl="0" marL="0" rtl="0" algn="r">
              <a:lnSpc>
                <a:spcPct val="115000"/>
              </a:lnSpc>
              <a:spcBef>
                <a:spcPts val="0"/>
              </a:spcBef>
              <a:spcAft>
                <a:spcPts val="0"/>
              </a:spcAft>
              <a:buNone/>
            </a:pPr>
            <a:r>
              <a:t/>
            </a:r>
            <a:endParaRPr b="1">
              <a:solidFill>
                <a:schemeClr val="dk1"/>
              </a:solidFill>
              <a:latin typeface="Roboto Mono"/>
              <a:ea typeface="Roboto Mono"/>
              <a:cs typeface="Roboto Mono"/>
              <a:sym typeface="Roboto Mono"/>
            </a:endParaRPr>
          </a:p>
        </p:txBody>
      </p:sp>
      <p:cxnSp>
        <p:nvCxnSpPr>
          <p:cNvPr id="209" name="Google Shape;209;p29"/>
          <p:cNvCxnSpPr>
            <a:stCxn id="208" idx="0"/>
          </p:cNvCxnSpPr>
          <p:nvPr/>
        </p:nvCxnSpPr>
        <p:spPr>
          <a:xfrm flipH="1" rot="5400000">
            <a:off x="6091175" y="-224775"/>
            <a:ext cx="807300" cy="1849200"/>
          </a:xfrm>
          <a:prstGeom prst="curvedConnector2">
            <a:avLst/>
          </a:prstGeom>
          <a:noFill/>
          <a:ln cap="flat" cmpd="sng" w="28625">
            <a:solidFill>
              <a:srgbClr val="000000"/>
            </a:solidFill>
            <a:prstDash val="dash"/>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0"/>
          <p:cNvSpPr txBox="1"/>
          <p:nvPr/>
        </p:nvSpPr>
        <p:spPr>
          <a:xfrm>
            <a:off x="56300" y="444250"/>
            <a:ext cx="5774700" cy="277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000">
                <a:solidFill>
                  <a:schemeClr val="dk1"/>
                </a:solidFill>
                <a:latin typeface="Roboto Mono"/>
                <a:ea typeface="Roboto Mono"/>
                <a:cs typeface="Roboto Mono"/>
                <a:sym typeface="Roboto Mono"/>
              </a:rPr>
              <a:t>We met…</a:t>
            </a:r>
            <a:br>
              <a:rPr b="1" i="1" lang="en" sz="1000">
                <a:solidFill>
                  <a:schemeClr val="dk1"/>
                </a:solidFill>
                <a:latin typeface="Roboto Mono"/>
                <a:ea typeface="Roboto Mono"/>
                <a:cs typeface="Roboto Mono"/>
                <a:sym typeface="Roboto Mono"/>
              </a:rPr>
            </a:br>
            <a:r>
              <a:rPr i="1" lang="en" sz="1000">
                <a:solidFill>
                  <a:schemeClr val="dk1"/>
                </a:solidFill>
                <a:latin typeface="Roboto Mono"/>
                <a:ea typeface="Roboto Mono"/>
                <a:cs typeface="Roboto Mono"/>
                <a:sym typeface="Roboto Mono"/>
              </a:rPr>
              <a:t>Darcy, a 59 year old disability rights advocate, former clinical psychologist, and mother of three neurodivergent sons.</a:t>
            </a:r>
            <a:r>
              <a:rPr b="1" i="1" lang="en" sz="1000">
                <a:solidFill>
                  <a:schemeClr val="dk1"/>
                </a:solidFill>
                <a:latin typeface="Roboto Mono"/>
                <a:ea typeface="Roboto Mono"/>
                <a:cs typeface="Roboto Mono"/>
                <a:sym typeface="Roboto Mono"/>
              </a:rPr>
              <a:t> </a:t>
            </a:r>
            <a:endParaRPr b="1" i="1" sz="10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0"/>
              </a:spcAft>
              <a:buNone/>
            </a:pPr>
            <a:r>
              <a:rPr b="1" i="1" lang="en" sz="1000">
                <a:solidFill>
                  <a:schemeClr val="dk1"/>
                </a:solidFill>
                <a:latin typeface="Roboto Mono"/>
                <a:ea typeface="Roboto Mono"/>
                <a:cs typeface="Roboto Mono"/>
                <a:sym typeface="Roboto Mono"/>
              </a:rPr>
              <a:t>We were surprised to see…</a:t>
            </a:r>
            <a:br>
              <a:rPr b="1" i="1" lang="en" sz="1000">
                <a:solidFill>
                  <a:schemeClr val="dk1"/>
                </a:solidFill>
                <a:latin typeface="Roboto Mono"/>
                <a:ea typeface="Roboto Mono"/>
                <a:cs typeface="Roboto Mono"/>
                <a:sym typeface="Roboto Mono"/>
              </a:rPr>
            </a:br>
            <a:r>
              <a:rPr b="1" i="1" lang="en" sz="1000">
                <a:solidFill>
                  <a:schemeClr val="dk1"/>
                </a:solidFill>
                <a:latin typeface="Roboto Mono"/>
                <a:ea typeface="Roboto Mono"/>
                <a:cs typeface="Roboto Mono"/>
                <a:sym typeface="Roboto Mono"/>
              </a:rPr>
              <a:t> </a:t>
            </a:r>
            <a:r>
              <a:rPr i="1" lang="en" sz="1000">
                <a:solidFill>
                  <a:schemeClr val="dk1"/>
                </a:solidFill>
                <a:latin typeface="Roboto Mono"/>
                <a:ea typeface="Roboto Mono"/>
                <a:cs typeface="Roboto Mono"/>
                <a:sym typeface="Roboto Mono"/>
              </a:rPr>
              <a:t>that although she recognizes the toxic effects of productivity mindsets and the importance of valuing herself beyond her output, she continues to struggle with anxiety about not keeping up with her daily tasks.</a:t>
            </a:r>
            <a:br>
              <a:rPr i="1" lang="en" sz="1000">
                <a:solidFill>
                  <a:schemeClr val="dk1"/>
                </a:solidFill>
                <a:latin typeface="Roboto Mono"/>
                <a:ea typeface="Roboto Mono"/>
                <a:cs typeface="Roboto Mono"/>
                <a:sym typeface="Roboto Mono"/>
              </a:rPr>
            </a:br>
            <a:r>
              <a:rPr b="1" i="1" lang="en" sz="1000">
                <a:solidFill>
                  <a:schemeClr val="dk1"/>
                </a:solidFill>
                <a:latin typeface="Roboto Mono"/>
                <a:ea typeface="Roboto Mono"/>
                <a:cs typeface="Roboto Mono"/>
                <a:sym typeface="Roboto Mono"/>
              </a:rPr>
              <a:t>We wonder if this means…</a:t>
            </a:r>
            <a:br>
              <a:rPr b="1" i="1" lang="en" sz="1000">
                <a:solidFill>
                  <a:schemeClr val="dk1"/>
                </a:solidFill>
                <a:latin typeface="Roboto Mono"/>
                <a:ea typeface="Roboto Mono"/>
                <a:cs typeface="Roboto Mono"/>
                <a:sym typeface="Roboto Mono"/>
              </a:rPr>
            </a:br>
            <a:r>
              <a:rPr b="1" i="1" lang="en" sz="1000">
                <a:solidFill>
                  <a:schemeClr val="dk1"/>
                </a:solidFill>
                <a:latin typeface="Roboto Mono"/>
                <a:ea typeface="Roboto Mono"/>
                <a:cs typeface="Roboto Mono"/>
                <a:sym typeface="Roboto Mono"/>
              </a:rPr>
              <a:t> </a:t>
            </a:r>
            <a:r>
              <a:rPr i="1" lang="en" sz="1000">
                <a:solidFill>
                  <a:schemeClr val="dk1"/>
                </a:solidFill>
                <a:latin typeface="Roboto Mono"/>
                <a:ea typeface="Roboto Mono"/>
                <a:cs typeface="Roboto Mono"/>
                <a:sym typeface="Roboto Mono"/>
              </a:rPr>
              <a:t>for her, solely acknowledging a healthier mindset isn't enough to maintain positivity when she isn’t producing.</a:t>
            </a:r>
            <a:endParaRPr i="1" sz="10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1200"/>
              </a:spcAft>
              <a:buNone/>
            </a:pPr>
            <a:r>
              <a:rPr b="1" i="1" lang="en" sz="1000">
                <a:solidFill>
                  <a:schemeClr val="dk1"/>
                </a:solidFill>
                <a:latin typeface="Roboto Mono"/>
                <a:ea typeface="Roboto Mono"/>
                <a:cs typeface="Roboto Mono"/>
                <a:sym typeface="Roboto Mono"/>
              </a:rPr>
              <a:t>It would be game changing if…</a:t>
            </a:r>
            <a:br>
              <a:rPr b="1" i="1" lang="en" sz="1000">
                <a:solidFill>
                  <a:schemeClr val="dk1"/>
                </a:solidFill>
                <a:latin typeface="Roboto Mono"/>
                <a:ea typeface="Roboto Mono"/>
                <a:cs typeface="Roboto Mono"/>
                <a:sym typeface="Roboto Mono"/>
              </a:rPr>
            </a:br>
            <a:r>
              <a:rPr b="1" i="1" lang="en" sz="1000" u="sng">
                <a:solidFill>
                  <a:schemeClr val="dk1"/>
                </a:solidFill>
                <a:latin typeface="Roboto Mono"/>
                <a:ea typeface="Roboto Mono"/>
                <a:cs typeface="Roboto Mono"/>
                <a:sym typeface="Roboto Mono"/>
              </a:rPr>
              <a:t> </a:t>
            </a:r>
            <a:r>
              <a:rPr i="1" lang="en" sz="1000" u="sng">
                <a:solidFill>
                  <a:schemeClr val="dk1"/>
                </a:solidFill>
                <a:latin typeface="Roboto Mono"/>
                <a:ea typeface="Roboto Mono"/>
                <a:cs typeface="Roboto Mono"/>
                <a:sym typeface="Roboto Mono"/>
              </a:rPr>
              <a:t>she could have a way to easily access support to deeply internalize her self-worth outside of her production.</a:t>
            </a:r>
            <a:endParaRPr i="1" sz="1000" u="sng">
              <a:solidFill>
                <a:schemeClr val="dk1"/>
              </a:solidFill>
              <a:latin typeface="Roboto Mono"/>
              <a:ea typeface="Roboto Mono"/>
              <a:cs typeface="Roboto Mono"/>
              <a:sym typeface="Roboto Mono"/>
            </a:endParaRPr>
          </a:p>
        </p:txBody>
      </p:sp>
      <p:sp>
        <p:nvSpPr>
          <p:cNvPr id="216" name="Google Shape;216;p30"/>
          <p:cNvSpPr txBox="1"/>
          <p:nvPr/>
        </p:nvSpPr>
        <p:spPr>
          <a:xfrm>
            <a:off x="4074825" y="382727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Darci</a:t>
            </a:r>
            <a:endParaRPr b="1" sz="2500">
              <a:solidFill>
                <a:schemeClr val="lt1"/>
              </a:solidFill>
              <a:latin typeface="Roboto Mono"/>
              <a:ea typeface="Roboto Mono"/>
              <a:cs typeface="Roboto Mono"/>
              <a:sym typeface="Roboto Mono"/>
            </a:endParaRPr>
          </a:p>
        </p:txBody>
      </p:sp>
      <p:sp>
        <p:nvSpPr>
          <p:cNvPr id="217" name="Google Shape;217;p30"/>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HMW</a:t>
            </a:r>
            <a:r>
              <a:rPr i="1" lang="en" sz="2500">
                <a:solidFill>
                  <a:schemeClr val="dk1"/>
                </a:solidFill>
                <a:latin typeface="Roboto Mono"/>
                <a:ea typeface="Roboto Mono"/>
                <a:cs typeface="Roboto Mono"/>
                <a:sym typeface="Roboto Mono"/>
              </a:rPr>
              <a:t> </a:t>
            </a:r>
            <a:r>
              <a:rPr i="1" lang="en" sz="2500">
                <a:solidFill>
                  <a:schemeClr val="dk1"/>
                </a:solidFill>
                <a:latin typeface="Roboto Mono"/>
                <a:ea typeface="Roboto Mono"/>
                <a:cs typeface="Roboto Mono"/>
                <a:sym typeface="Roboto Mono"/>
              </a:rPr>
              <a:t>2</a:t>
            </a:r>
            <a:endParaRPr i="1" sz="2500">
              <a:solidFill>
                <a:schemeClr val="dk1"/>
              </a:solidFill>
              <a:latin typeface="Roboto Mono"/>
              <a:ea typeface="Roboto Mono"/>
              <a:cs typeface="Roboto Mono"/>
              <a:sym typeface="Roboto Mono"/>
            </a:endParaRPr>
          </a:p>
        </p:txBody>
      </p:sp>
      <p:pic>
        <p:nvPicPr>
          <p:cNvPr id="218" name="Google Shape;218;p30" title="Untitled design (52).png"/>
          <p:cNvPicPr preferRelativeResize="0"/>
          <p:nvPr/>
        </p:nvPicPr>
        <p:blipFill rotWithShape="1">
          <a:blip r:embed="rId3">
            <a:alphaModFix/>
          </a:blip>
          <a:srcRect b="53547" l="26898" r="53601" t="10047"/>
          <a:stretch/>
        </p:blipFill>
        <p:spPr>
          <a:xfrm>
            <a:off x="928551" y="3214762"/>
            <a:ext cx="2235749" cy="2439526"/>
          </a:xfrm>
          <a:prstGeom prst="rect">
            <a:avLst/>
          </a:prstGeom>
          <a:noFill/>
          <a:ln>
            <a:noFill/>
          </a:ln>
        </p:spPr>
      </p:pic>
      <p:sp>
        <p:nvSpPr>
          <p:cNvPr id="219" name="Google Shape;219;p30"/>
          <p:cNvSpPr txBox="1"/>
          <p:nvPr/>
        </p:nvSpPr>
        <p:spPr>
          <a:xfrm>
            <a:off x="6294825" y="1460900"/>
            <a:ext cx="2489700" cy="1185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dk1"/>
                </a:solidFill>
                <a:latin typeface="Roboto Mono"/>
                <a:ea typeface="Roboto Mono"/>
                <a:cs typeface="Roboto Mono"/>
                <a:sym typeface="Roboto Mono"/>
              </a:rPr>
              <a:t>HMW…</a:t>
            </a:r>
            <a:r>
              <a:rPr i="1" lang="en" sz="1700">
                <a:solidFill>
                  <a:schemeClr val="dk1"/>
                </a:solidFill>
                <a:latin typeface="Roboto Mono"/>
                <a:ea typeface="Roboto Mono"/>
                <a:cs typeface="Roboto Mono"/>
                <a:sym typeface="Roboto Mono"/>
              </a:rPr>
              <a:t> </a:t>
            </a:r>
            <a:r>
              <a:rPr i="1" lang="en" sz="1700">
                <a:solidFill>
                  <a:schemeClr val="dk1"/>
                </a:solidFill>
                <a:latin typeface="Roboto Mono"/>
                <a:ea typeface="Roboto Mono"/>
                <a:cs typeface="Roboto Mono"/>
                <a:sym typeface="Roboto Mono"/>
              </a:rPr>
              <a:t>help </a:t>
            </a:r>
            <a:r>
              <a:rPr b="1" i="1" lang="en" sz="1700">
                <a:solidFill>
                  <a:schemeClr val="dk1"/>
                </a:solidFill>
                <a:latin typeface="Roboto Mono"/>
                <a:ea typeface="Roboto Mono"/>
                <a:cs typeface="Roboto Mono"/>
                <a:sym typeface="Roboto Mono"/>
              </a:rPr>
              <a:t>track emotional fulfillment?</a:t>
            </a:r>
            <a:endParaRPr b="1" i="1" sz="1700">
              <a:solidFill>
                <a:schemeClr val="dk1"/>
              </a:solidFill>
              <a:latin typeface="Roboto Mono"/>
              <a:ea typeface="Roboto Mono"/>
              <a:cs typeface="Roboto Mono"/>
              <a:sym typeface="Roboto Mono"/>
            </a:endParaRPr>
          </a:p>
          <a:p>
            <a:pPr indent="0" lvl="0" marL="0" rtl="0" algn="r">
              <a:lnSpc>
                <a:spcPct val="115000"/>
              </a:lnSpc>
              <a:spcBef>
                <a:spcPts val="0"/>
              </a:spcBef>
              <a:spcAft>
                <a:spcPts val="0"/>
              </a:spcAft>
              <a:buNone/>
            </a:pPr>
            <a:r>
              <a:t/>
            </a:r>
            <a:endParaRPr b="1">
              <a:solidFill>
                <a:schemeClr val="dk1"/>
              </a:solidFill>
              <a:latin typeface="Roboto Mono"/>
              <a:ea typeface="Roboto Mono"/>
              <a:cs typeface="Roboto Mono"/>
              <a:sym typeface="Roboto Mono"/>
            </a:endParaRPr>
          </a:p>
        </p:txBody>
      </p:sp>
      <p:cxnSp>
        <p:nvCxnSpPr>
          <p:cNvPr id="220" name="Google Shape;220;p30"/>
          <p:cNvCxnSpPr/>
          <p:nvPr/>
        </p:nvCxnSpPr>
        <p:spPr>
          <a:xfrm rot="10800000">
            <a:off x="5570050" y="640000"/>
            <a:ext cx="1624200" cy="724200"/>
          </a:xfrm>
          <a:prstGeom prst="curvedConnector3">
            <a:avLst>
              <a:gd fmla="val 50000" name="adj1"/>
            </a:avLst>
          </a:prstGeom>
          <a:noFill/>
          <a:ln cap="flat" cmpd="sng" w="28625">
            <a:solidFill>
              <a:srgbClr val="000000"/>
            </a:solidFill>
            <a:prstDash val="dash"/>
            <a:round/>
            <a:headEnd len="med" w="med" type="none"/>
            <a:tailEnd len="med" w="med" type="none"/>
          </a:ln>
        </p:spPr>
      </p:cxnSp>
      <p:sp>
        <p:nvSpPr>
          <p:cNvPr id="221" name="Google Shape;221;p30"/>
          <p:cNvSpPr txBox="1"/>
          <p:nvPr/>
        </p:nvSpPr>
        <p:spPr>
          <a:xfrm>
            <a:off x="4050225" y="4299650"/>
            <a:ext cx="4995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lt1"/>
                </a:solidFill>
                <a:latin typeface="Roboto Mono"/>
                <a:ea typeface="Roboto Mono"/>
                <a:cs typeface="Roboto Mono"/>
                <a:sym typeface="Roboto Mono"/>
              </a:rPr>
              <a:t>59, Mother of three neurodivergent sons, Burlingame, Michigan</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31"/>
          <p:cNvSpPr txBox="1"/>
          <p:nvPr/>
        </p:nvSpPr>
        <p:spPr>
          <a:xfrm>
            <a:off x="139275" y="427900"/>
            <a:ext cx="5217600" cy="294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000">
                <a:solidFill>
                  <a:schemeClr val="dk1"/>
                </a:solidFill>
                <a:latin typeface="Roboto Mono"/>
                <a:ea typeface="Roboto Mono"/>
                <a:cs typeface="Roboto Mono"/>
                <a:sym typeface="Roboto Mono"/>
              </a:rPr>
              <a:t>We met…</a:t>
            </a:r>
            <a:br>
              <a:rPr b="1" i="1" lang="en" sz="1000">
                <a:solidFill>
                  <a:schemeClr val="dk1"/>
                </a:solidFill>
                <a:latin typeface="Roboto Mono"/>
                <a:ea typeface="Roboto Mono"/>
                <a:cs typeface="Roboto Mono"/>
                <a:sym typeface="Roboto Mono"/>
              </a:rPr>
            </a:br>
            <a:r>
              <a:rPr i="1" lang="en" sz="1000">
                <a:solidFill>
                  <a:schemeClr val="dk1"/>
                </a:solidFill>
                <a:latin typeface="Roboto Mono"/>
                <a:ea typeface="Roboto Mono"/>
                <a:cs typeface="Roboto Mono"/>
                <a:sym typeface="Roboto Mono"/>
              </a:rPr>
              <a:t>Omar, an accomplished cancer drug researcher in his mid-50s originally from Historical Palestine. </a:t>
            </a:r>
            <a:endParaRPr i="1" sz="10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0"/>
              </a:spcAft>
              <a:buNone/>
            </a:pPr>
            <a:r>
              <a:rPr b="1" i="1" lang="en" sz="1000">
                <a:solidFill>
                  <a:schemeClr val="dk1"/>
                </a:solidFill>
                <a:latin typeface="Roboto Mono"/>
                <a:ea typeface="Roboto Mono"/>
                <a:cs typeface="Roboto Mono"/>
                <a:sym typeface="Roboto Mono"/>
              </a:rPr>
              <a:t>We were surprised to see…</a:t>
            </a:r>
            <a:br>
              <a:rPr b="1" i="1" lang="en" sz="1000">
                <a:solidFill>
                  <a:schemeClr val="dk1"/>
                </a:solidFill>
                <a:latin typeface="Roboto Mono"/>
                <a:ea typeface="Roboto Mono"/>
                <a:cs typeface="Roboto Mono"/>
                <a:sym typeface="Roboto Mono"/>
              </a:rPr>
            </a:br>
            <a:r>
              <a:rPr i="1" lang="en" sz="1000">
                <a:solidFill>
                  <a:schemeClr val="dk1"/>
                </a:solidFill>
                <a:latin typeface="Roboto Mono"/>
                <a:ea typeface="Roboto Mono"/>
                <a:cs typeface="Roboto Mono"/>
                <a:sym typeface="Roboto Mono"/>
              </a:rPr>
              <a:t>despite his deep immersion in American academics and research he radically rejects the American education system and its prioritization of work over thought.</a:t>
            </a:r>
            <a:br>
              <a:rPr i="1" lang="en" sz="1000">
                <a:solidFill>
                  <a:schemeClr val="dk1"/>
                </a:solidFill>
                <a:latin typeface="Roboto Mono"/>
                <a:ea typeface="Roboto Mono"/>
                <a:cs typeface="Roboto Mono"/>
                <a:sym typeface="Roboto Mono"/>
              </a:rPr>
            </a:br>
            <a:r>
              <a:rPr b="1" i="1" lang="en" sz="1000">
                <a:solidFill>
                  <a:schemeClr val="dk1"/>
                </a:solidFill>
                <a:latin typeface="Roboto Mono"/>
                <a:ea typeface="Roboto Mono"/>
                <a:cs typeface="Roboto Mono"/>
                <a:sym typeface="Roboto Mono"/>
              </a:rPr>
              <a:t>We wonder if this means…</a:t>
            </a:r>
            <a:br>
              <a:rPr b="1" i="1" lang="en" sz="1000">
                <a:solidFill>
                  <a:schemeClr val="dk1"/>
                </a:solidFill>
                <a:latin typeface="Roboto Mono"/>
                <a:ea typeface="Roboto Mono"/>
                <a:cs typeface="Roboto Mono"/>
                <a:sym typeface="Roboto Mono"/>
              </a:rPr>
            </a:br>
            <a:r>
              <a:rPr i="1" lang="en" sz="1000">
                <a:solidFill>
                  <a:schemeClr val="dk1"/>
                </a:solidFill>
                <a:latin typeface="Roboto Mono"/>
                <a:ea typeface="Roboto Mono"/>
                <a:cs typeface="Roboto Mono"/>
                <a:sym typeface="Roboto Mono"/>
              </a:rPr>
              <a:t>he fears that growing up in a system obsessed with performance will rob his son, nieces, and nephews of the ability to think critically and meaningfully about the world.</a:t>
            </a:r>
            <a:endParaRPr i="1" sz="1000">
              <a:solidFill>
                <a:schemeClr val="dk1"/>
              </a:solidFill>
              <a:latin typeface="Roboto Mono"/>
              <a:ea typeface="Roboto Mono"/>
              <a:cs typeface="Roboto Mono"/>
              <a:sym typeface="Roboto Mono"/>
            </a:endParaRPr>
          </a:p>
          <a:p>
            <a:pPr indent="0" lvl="0" marL="0" rtl="0" algn="ctr">
              <a:lnSpc>
                <a:spcPct val="115000"/>
              </a:lnSpc>
              <a:spcBef>
                <a:spcPts val="1200"/>
              </a:spcBef>
              <a:spcAft>
                <a:spcPts val="1200"/>
              </a:spcAft>
              <a:buNone/>
            </a:pPr>
            <a:r>
              <a:rPr b="1" i="1" lang="en" sz="1000">
                <a:solidFill>
                  <a:schemeClr val="dk1"/>
                </a:solidFill>
                <a:latin typeface="Roboto Mono"/>
                <a:ea typeface="Roboto Mono"/>
                <a:cs typeface="Roboto Mono"/>
                <a:sym typeface="Roboto Mono"/>
              </a:rPr>
              <a:t>It would be game-changing…</a:t>
            </a:r>
            <a:br>
              <a:rPr b="1" i="1" lang="en" sz="1000">
                <a:solidFill>
                  <a:schemeClr val="dk1"/>
                </a:solidFill>
                <a:latin typeface="Roboto Mono"/>
                <a:ea typeface="Roboto Mono"/>
                <a:cs typeface="Roboto Mono"/>
                <a:sym typeface="Roboto Mono"/>
              </a:rPr>
            </a:br>
            <a:r>
              <a:rPr i="1" lang="en" sz="1000" u="sng">
                <a:solidFill>
                  <a:schemeClr val="dk1"/>
                </a:solidFill>
                <a:latin typeface="Roboto Mono"/>
                <a:ea typeface="Roboto Mono"/>
                <a:cs typeface="Roboto Mono"/>
                <a:sym typeface="Roboto Mono"/>
              </a:rPr>
              <a:t>if the future generations of his family could have a way to learn and internalize the value of thought over the value of production.</a:t>
            </a:r>
            <a:r>
              <a:rPr i="1" lang="en" sz="1000">
                <a:solidFill>
                  <a:schemeClr val="dk1"/>
                </a:solidFill>
                <a:latin typeface="Roboto Mono"/>
                <a:ea typeface="Roboto Mono"/>
                <a:cs typeface="Roboto Mono"/>
                <a:sym typeface="Roboto Mono"/>
              </a:rPr>
              <a:t> </a:t>
            </a:r>
            <a:endParaRPr i="1" sz="1000">
              <a:solidFill>
                <a:schemeClr val="dk1"/>
              </a:solidFill>
              <a:latin typeface="Roboto Mono"/>
              <a:ea typeface="Roboto Mono"/>
              <a:cs typeface="Roboto Mono"/>
              <a:sym typeface="Roboto Mono"/>
            </a:endParaRPr>
          </a:p>
        </p:txBody>
      </p:sp>
      <p:sp>
        <p:nvSpPr>
          <p:cNvPr id="228" name="Google Shape;228;p31"/>
          <p:cNvSpPr txBox="1"/>
          <p:nvPr/>
        </p:nvSpPr>
        <p:spPr>
          <a:xfrm>
            <a:off x="4074825" y="382727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Omar</a:t>
            </a:r>
            <a:endParaRPr b="1" sz="2500">
              <a:solidFill>
                <a:schemeClr val="lt1"/>
              </a:solidFill>
              <a:latin typeface="Roboto Mono"/>
              <a:ea typeface="Roboto Mono"/>
              <a:cs typeface="Roboto Mono"/>
              <a:sym typeface="Roboto Mono"/>
            </a:endParaRPr>
          </a:p>
        </p:txBody>
      </p:sp>
      <p:sp>
        <p:nvSpPr>
          <p:cNvPr id="229" name="Google Shape;229;p31"/>
          <p:cNvSpPr txBox="1"/>
          <p:nvPr/>
        </p:nvSpPr>
        <p:spPr>
          <a:xfrm>
            <a:off x="4050225" y="4299650"/>
            <a:ext cx="4995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lt1"/>
                </a:solidFill>
                <a:latin typeface="Roboto Mono"/>
                <a:ea typeface="Roboto Mono"/>
                <a:cs typeface="Roboto Mono"/>
                <a:sym typeface="Roboto Mono"/>
              </a:rPr>
              <a:t>Mid-50s, Drug Discovery Scientist, Manager, Historic Palestine</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p:txBody>
      </p:sp>
      <p:sp>
        <p:nvSpPr>
          <p:cNvPr id="230" name="Google Shape;230;p31"/>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HMW</a:t>
            </a:r>
            <a:r>
              <a:rPr i="1" lang="en" sz="2500">
                <a:solidFill>
                  <a:schemeClr val="dk1"/>
                </a:solidFill>
                <a:latin typeface="Roboto Mono"/>
                <a:ea typeface="Roboto Mono"/>
                <a:cs typeface="Roboto Mono"/>
                <a:sym typeface="Roboto Mono"/>
              </a:rPr>
              <a:t> 3</a:t>
            </a:r>
            <a:endParaRPr i="1" sz="2500">
              <a:solidFill>
                <a:schemeClr val="dk1"/>
              </a:solidFill>
              <a:latin typeface="Roboto Mono"/>
              <a:ea typeface="Roboto Mono"/>
              <a:cs typeface="Roboto Mono"/>
              <a:sym typeface="Roboto Mono"/>
            </a:endParaRPr>
          </a:p>
        </p:txBody>
      </p:sp>
      <p:pic>
        <p:nvPicPr>
          <p:cNvPr id="231" name="Google Shape;231;p31" title="Untitled design (52).png"/>
          <p:cNvPicPr preferRelativeResize="0"/>
          <p:nvPr/>
        </p:nvPicPr>
        <p:blipFill rotWithShape="1">
          <a:blip r:embed="rId3">
            <a:alphaModFix/>
          </a:blip>
          <a:srcRect b="52116" l="79799" r="700" t="11478"/>
          <a:stretch/>
        </p:blipFill>
        <p:spPr>
          <a:xfrm>
            <a:off x="1028125" y="3375402"/>
            <a:ext cx="1941326" cy="2118236"/>
          </a:xfrm>
          <a:prstGeom prst="rect">
            <a:avLst/>
          </a:prstGeom>
          <a:noFill/>
          <a:ln>
            <a:noFill/>
          </a:ln>
        </p:spPr>
      </p:pic>
      <p:sp>
        <p:nvSpPr>
          <p:cNvPr id="232" name="Google Shape;232;p31"/>
          <p:cNvSpPr txBox="1"/>
          <p:nvPr/>
        </p:nvSpPr>
        <p:spPr>
          <a:xfrm>
            <a:off x="5903725" y="1200175"/>
            <a:ext cx="2489700" cy="14469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dk1"/>
                </a:solidFill>
                <a:latin typeface="Roboto Mono"/>
                <a:ea typeface="Roboto Mono"/>
                <a:cs typeface="Roboto Mono"/>
                <a:sym typeface="Roboto Mono"/>
              </a:rPr>
              <a:t>HMW…design environments that </a:t>
            </a:r>
            <a:r>
              <a:rPr b="1" i="1" lang="en" sz="1700">
                <a:solidFill>
                  <a:schemeClr val="dk1"/>
                </a:solidFill>
                <a:latin typeface="Roboto Mono"/>
                <a:ea typeface="Roboto Mono"/>
                <a:cs typeface="Roboto Mono"/>
                <a:sym typeface="Roboto Mono"/>
              </a:rPr>
              <a:t>reward “why”</a:t>
            </a:r>
            <a:r>
              <a:rPr i="1" lang="en" sz="1700">
                <a:solidFill>
                  <a:schemeClr val="dk1"/>
                </a:solidFill>
                <a:latin typeface="Roboto Mono"/>
                <a:ea typeface="Roboto Mono"/>
                <a:cs typeface="Roboto Mono"/>
                <a:sym typeface="Roboto Mono"/>
              </a:rPr>
              <a:t> </a:t>
            </a:r>
            <a:r>
              <a:rPr b="1" i="1" lang="en" sz="1700">
                <a:solidFill>
                  <a:schemeClr val="dk1"/>
                </a:solidFill>
                <a:latin typeface="Roboto Mono"/>
                <a:ea typeface="Roboto Mono"/>
                <a:cs typeface="Roboto Mono"/>
                <a:sym typeface="Roboto Mono"/>
              </a:rPr>
              <a:t>as much as “how”</a:t>
            </a:r>
            <a:r>
              <a:rPr i="1" lang="en" sz="1700">
                <a:solidFill>
                  <a:schemeClr val="dk1"/>
                </a:solidFill>
                <a:latin typeface="Roboto Mono"/>
                <a:ea typeface="Roboto Mono"/>
                <a:cs typeface="Roboto Mono"/>
                <a:sym typeface="Roboto Mono"/>
              </a:rPr>
              <a:t>?</a:t>
            </a:r>
            <a:endParaRPr i="1" sz="1700">
              <a:solidFill>
                <a:schemeClr val="dk1"/>
              </a:solidFill>
              <a:latin typeface="Roboto Mono"/>
              <a:ea typeface="Roboto Mono"/>
              <a:cs typeface="Roboto Mono"/>
              <a:sym typeface="Roboto Mono"/>
            </a:endParaRPr>
          </a:p>
          <a:p>
            <a:pPr indent="0" lvl="0" marL="0" rtl="0" algn="r">
              <a:lnSpc>
                <a:spcPct val="115000"/>
              </a:lnSpc>
              <a:spcBef>
                <a:spcPts val="0"/>
              </a:spcBef>
              <a:spcAft>
                <a:spcPts val="0"/>
              </a:spcAft>
              <a:buNone/>
            </a:pPr>
            <a:r>
              <a:t/>
            </a:r>
            <a:endParaRPr b="1">
              <a:solidFill>
                <a:schemeClr val="lt1"/>
              </a:solidFill>
              <a:latin typeface="Roboto Mono"/>
              <a:ea typeface="Roboto Mono"/>
              <a:cs typeface="Roboto Mono"/>
              <a:sym typeface="Roboto Mono"/>
            </a:endParaRPr>
          </a:p>
        </p:txBody>
      </p:sp>
      <p:cxnSp>
        <p:nvCxnSpPr>
          <p:cNvPr id="233" name="Google Shape;233;p31"/>
          <p:cNvCxnSpPr/>
          <p:nvPr/>
        </p:nvCxnSpPr>
        <p:spPr>
          <a:xfrm flipH="1" rot="5400000">
            <a:off x="5688225" y="-224775"/>
            <a:ext cx="807300" cy="1849200"/>
          </a:xfrm>
          <a:prstGeom prst="curvedConnector2">
            <a:avLst/>
          </a:prstGeom>
          <a:noFill/>
          <a:ln cap="flat" cmpd="sng" w="28625">
            <a:solidFill>
              <a:srgbClr val="000000"/>
            </a:solidFill>
            <a:prstDash val="dash"/>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title="BennieNkwantabisa.jpg"/>
          <p:cNvPicPr preferRelativeResize="0"/>
          <p:nvPr/>
        </p:nvPicPr>
        <p:blipFill rotWithShape="1">
          <a:blip r:embed="rId3">
            <a:alphaModFix/>
          </a:blip>
          <a:srcRect b="8668" l="0" r="0" t="27167"/>
          <a:stretch/>
        </p:blipFill>
        <p:spPr>
          <a:xfrm>
            <a:off x="2351165" y="1642758"/>
            <a:ext cx="2167500" cy="2096100"/>
          </a:xfrm>
          <a:prstGeom prst="ellipse">
            <a:avLst/>
          </a:prstGeom>
          <a:noFill/>
          <a:ln>
            <a:noFill/>
          </a:ln>
        </p:spPr>
      </p:pic>
      <p:pic>
        <p:nvPicPr>
          <p:cNvPr id="61" name="Google Shape;61;p14" title="gil_silva.jpeg"/>
          <p:cNvPicPr preferRelativeResize="0"/>
          <p:nvPr/>
        </p:nvPicPr>
        <p:blipFill rotWithShape="1">
          <a:blip r:embed="rId4">
            <a:alphaModFix/>
          </a:blip>
          <a:srcRect b="0" l="13337" r="13337" t="8617"/>
          <a:stretch/>
        </p:blipFill>
        <p:spPr>
          <a:xfrm>
            <a:off x="60825" y="1612300"/>
            <a:ext cx="2103000" cy="2096100"/>
          </a:xfrm>
          <a:prstGeom prst="ellipse">
            <a:avLst/>
          </a:prstGeom>
          <a:noFill/>
          <a:ln>
            <a:noFill/>
          </a:ln>
        </p:spPr>
      </p:pic>
      <p:pic>
        <p:nvPicPr>
          <p:cNvPr id="62" name="Google Shape;62;p14" title="JHR_Ugwonali_694_PRINT.jpg"/>
          <p:cNvPicPr preferRelativeResize="0"/>
          <p:nvPr/>
        </p:nvPicPr>
        <p:blipFill rotWithShape="1">
          <a:blip r:embed="rId5">
            <a:alphaModFix/>
          </a:blip>
          <a:srcRect b="0" l="17711" r="12641" t="0"/>
          <a:stretch/>
        </p:blipFill>
        <p:spPr>
          <a:xfrm>
            <a:off x="4655218" y="1612305"/>
            <a:ext cx="2103000" cy="2157000"/>
          </a:xfrm>
          <a:prstGeom prst="ellipse">
            <a:avLst/>
          </a:prstGeom>
          <a:noFill/>
          <a:ln>
            <a:noFill/>
          </a:ln>
        </p:spPr>
      </p:pic>
      <p:sp>
        <p:nvSpPr>
          <p:cNvPr id="63" name="Google Shape;63;p14"/>
          <p:cNvSpPr txBox="1"/>
          <p:nvPr/>
        </p:nvSpPr>
        <p:spPr>
          <a:xfrm>
            <a:off x="375225" y="3827100"/>
            <a:ext cx="147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Gil S.</a:t>
            </a:r>
            <a:endParaRPr sz="1800">
              <a:solidFill>
                <a:schemeClr val="dk1"/>
              </a:solidFill>
              <a:latin typeface="Roboto Mono"/>
              <a:ea typeface="Roboto Mono"/>
              <a:cs typeface="Roboto Mono"/>
              <a:sym typeface="Roboto Mono"/>
            </a:endParaRPr>
          </a:p>
        </p:txBody>
      </p:sp>
      <p:sp>
        <p:nvSpPr>
          <p:cNvPr id="64" name="Google Shape;64;p14"/>
          <p:cNvSpPr txBox="1"/>
          <p:nvPr/>
        </p:nvSpPr>
        <p:spPr>
          <a:xfrm>
            <a:off x="2318175" y="3827100"/>
            <a:ext cx="223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Bennie N.</a:t>
            </a:r>
            <a:endParaRPr sz="1800">
              <a:solidFill>
                <a:schemeClr val="dk1"/>
              </a:solidFill>
              <a:latin typeface="Roboto Mono"/>
              <a:ea typeface="Roboto Mono"/>
              <a:cs typeface="Roboto Mono"/>
              <a:sym typeface="Roboto Mono"/>
            </a:endParaRPr>
          </a:p>
        </p:txBody>
      </p:sp>
      <p:sp>
        <p:nvSpPr>
          <p:cNvPr id="65" name="Google Shape;65;p14"/>
          <p:cNvSpPr txBox="1"/>
          <p:nvPr/>
        </p:nvSpPr>
        <p:spPr>
          <a:xfrm>
            <a:off x="4927475" y="3827100"/>
            <a:ext cx="1890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Gabriella U.</a:t>
            </a:r>
            <a:endParaRPr sz="1800">
              <a:solidFill>
                <a:schemeClr val="dk1"/>
              </a:solidFill>
              <a:latin typeface="Roboto Mono"/>
              <a:ea typeface="Roboto Mono"/>
              <a:cs typeface="Roboto Mono"/>
              <a:sym typeface="Roboto Mono"/>
            </a:endParaRPr>
          </a:p>
        </p:txBody>
      </p:sp>
      <p:sp>
        <p:nvSpPr>
          <p:cNvPr id="66" name="Google Shape;66;p14"/>
          <p:cNvSpPr txBox="1"/>
          <p:nvPr/>
        </p:nvSpPr>
        <p:spPr>
          <a:xfrm>
            <a:off x="282125" y="267925"/>
            <a:ext cx="76404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chemeClr val="dk1"/>
                </a:solidFill>
                <a:latin typeface="Roboto Mono"/>
                <a:ea typeface="Roboto Mono"/>
                <a:cs typeface="Roboto Mono"/>
                <a:sym typeface="Roboto Mono"/>
              </a:rPr>
              <a:t>TEAM BAGG</a:t>
            </a:r>
            <a:endParaRPr b="1" sz="3700">
              <a:solidFill>
                <a:schemeClr val="dk1"/>
              </a:solidFill>
              <a:latin typeface="Roboto Mono"/>
              <a:ea typeface="Roboto Mono"/>
              <a:cs typeface="Roboto Mono"/>
              <a:sym typeface="Roboto Mono"/>
            </a:endParaRPr>
          </a:p>
        </p:txBody>
      </p:sp>
      <p:pic>
        <p:nvPicPr>
          <p:cNvPr id="67" name="Google Shape;67;p14"/>
          <p:cNvPicPr preferRelativeResize="0"/>
          <p:nvPr/>
        </p:nvPicPr>
        <p:blipFill>
          <a:blip r:embed="rId6">
            <a:alphaModFix/>
          </a:blip>
          <a:stretch>
            <a:fillRect/>
          </a:stretch>
        </p:blipFill>
        <p:spPr>
          <a:xfrm>
            <a:off x="6887600" y="1576600"/>
            <a:ext cx="2167500" cy="2167500"/>
          </a:xfrm>
          <a:prstGeom prst="ellipse">
            <a:avLst/>
          </a:prstGeom>
          <a:noFill/>
          <a:ln>
            <a:noFill/>
          </a:ln>
        </p:spPr>
      </p:pic>
      <p:sp>
        <p:nvSpPr>
          <p:cNvPr id="68" name="Google Shape;68;p14"/>
          <p:cNvSpPr txBox="1"/>
          <p:nvPr/>
        </p:nvSpPr>
        <p:spPr>
          <a:xfrm>
            <a:off x="7300525" y="3856425"/>
            <a:ext cx="155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Amesha B.</a:t>
            </a:r>
            <a:endParaRPr sz="1800">
              <a:solidFill>
                <a:schemeClr val="dk1"/>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nvSpPr>
        <p:spPr>
          <a:xfrm>
            <a:off x="0" y="1525050"/>
            <a:ext cx="9144000" cy="209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200">
                <a:solidFill>
                  <a:schemeClr val="dk1"/>
                </a:solidFill>
                <a:latin typeface="Roboto Mono"/>
                <a:ea typeface="Roboto Mono"/>
                <a:cs typeface="Roboto Mono"/>
                <a:sym typeface="Roboto Mono"/>
              </a:rPr>
              <a:t>EXPERIENCE PROTOTYPE TESTING</a:t>
            </a:r>
            <a:endParaRPr b="1" sz="6200">
              <a:solidFill>
                <a:schemeClr val="dk1"/>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p:nvPr/>
        </p:nvSpPr>
        <p:spPr>
          <a:xfrm>
            <a:off x="1874850" y="1145250"/>
            <a:ext cx="5394300" cy="2853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3"/>
          <p:cNvSpPr txBox="1"/>
          <p:nvPr/>
        </p:nvSpPr>
        <p:spPr>
          <a:xfrm>
            <a:off x="2205450" y="1578900"/>
            <a:ext cx="4733100" cy="198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chemeClr val="lt1"/>
                </a:solidFill>
                <a:latin typeface="Roboto Mono"/>
                <a:ea typeface="Roboto Mono"/>
                <a:cs typeface="Roboto Mono"/>
                <a:sym typeface="Roboto Mono"/>
              </a:rPr>
              <a:t>What We Want to Learn… But Haven’t?</a:t>
            </a:r>
            <a:endParaRPr b="1" sz="3900">
              <a:solidFill>
                <a:schemeClr val="lt1"/>
              </a:solidFill>
              <a:latin typeface="Roboto Mono"/>
              <a:ea typeface="Roboto Mono"/>
              <a:cs typeface="Roboto Mono"/>
              <a:sym typeface="Roboto Mono"/>
            </a:endParaRPr>
          </a:p>
        </p:txBody>
      </p:sp>
      <p:sp>
        <p:nvSpPr>
          <p:cNvPr id="245" name="Google Shape;245;p33"/>
          <p:cNvSpPr txBox="1"/>
          <p:nvPr/>
        </p:nvSpPr>
        <p:spPr>
          <a:xfrm>
            <a:off x="2217150" y="4317675"/>
            <a:ext cx="4709700" cy="6618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rgbClr val="4D6154"/>
                </a:solidFill>
                <a:latin typeface="Roboto Mono"/>
                <a:ea typeface="Roboto Mono"/>
                <a:cs typeface="Roboto Mono"/>
                <a:sym typeface="Roboto Mono"/>
              </a:rPr>
              <a:t>PROTOTYPE 1</a:t>
            </a:r>
            <a:endParaRPr b="1" sz="3100">
              <a:solidFill>
                <a:srgbClr val="4D6154"/>
              </a:solidFill>
              <a:latin typeface="Roboto Mono"/>
              <a:ea typeface="Roboto Mono"/>
              <a:cs typeface="Roboto Mono"/>
              <a:sym typeface="Roboto Mono"/>
            </a:endParaRPr>
          </a:p>
        </p:txBody>
      </p:sp>
      <p:sp>
        <p:nvSpPr>
          <p:cNvPr id="246" name="Google Shape;246;p33"/>
          <p:cNvSpPr txBox="1"/>
          <p:nvPr/>
        </p:nvSpPr>
        <p:spPr>
          <a:xfrm>
            <a:off x="2110975" y="714275"/>
            <a:ext cx="51102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highlight>
                  <a:srgbClr val="D9EAD3"/>
                </a:highlight>
                <a:latin typeface="Times New Roman"/>
                <a:ea typeface="Times New Roman"/>
                <a:cs typeface="Times New Roman"/>
                <a:sym typeface="Times New Roman"/>
              </a:rPr>
              <a:t>HMW…design environments that reward “why” as much as “how”?</a:t>
            </a:r>
            <a:endParaRPr/>
          </a:p>
        </p:txBody>
      </p:sp>
      <p:pic>
        <p:nvPicPr>
          <p:cNvPr id="247" name="Google Shape;247;p33"/>
          <p:cNvPicPr preferRelativeResize="0"/>
          <p:nvPr/>
        </p:nvPicPr>
        <p:blipFill>
          <a:blip r:embed="rId3">
            <a:alphaModFix/>
          </a:blip>
          <a:stretch>
            <a:fillRect/>
          </a:stretch>
        </p:blipFill>
        <p:spPr>
          <a:xfrm rot="1001887">
            <a:off x="7327858" y="2693468"/>
            <a:ext cx="1210037" cy="2195842"/>
          </a:xfrm>
          <a:prstGeom prst="rect">
            <a:avLst/>
          </a:prstGeom>
          <a:noFill/>
          <a:ln>
            <a:noFill/>
          </a:ln>
        </p:spPr>
      </p:pic>
      <p:pic>
        <p:nvPicPr>
          <p:cNvPr id="248" name="Google Shape;248;p33"/>
          <p:cNvPicPr preferRelativeResize="0"/>
          <p:nvPr/>
        </p:nvPicPr>
        <p:blipFill>
          <a:blip r:embed="rId4">
            <a:alphaModFix/>
          </a:blip>
          <a:stretch>
            <a:fillRect/>
          </a:stretch>
        </p:blipFill>
        <p:spPr>
          <a:xfrm rot="-699539">
            <a:off x="0" y="377650"/>
            <a:ext cx="2594426" cy="2594426"/>
          </a:xfrm>
          <a:prstGeom prst="rect">
            <a:avLst/>
          </a:prstGeom>
          <a:noFill/>
          <a:ln>
            <a:noFill/>
          </a:ln>
        </p:spPr>
      </p:pic>
      <p:pic>
        <p:nvPicPr>
          <p:cNvPr id="249" name="Google Shape;249;p33"/>
          <p:cNvPicPr preferRelativeResize="0"/>
          <p:nvPr/>
        </p:nvPicPr>
        <p:blipFill>
          <a:blip r:embed="rId5">
            <a:alphaModFix/>
          </a:blip>
          <a:stretch>
            <a:fillRect/>
          </a:stretch>
        </p:blipFill>
        <p:spPr>
          <a:xfrm rot="979074">
            <a:off x="359256" y="2990865"/>
            <a:ext cx="1303189" cy="2048491"/>
          </a:xfrm>
          <a:prstGeom prst="rect">
            <a:avLst/>
          </a:prstGeom>
          <a:noFill/>
          <a:ln>
            <a:noFill/>
          </a:ln>
        </p:spPr>
      </p:pic>
      <p:pic>
        <p:nvPicPr>
          <p:cNvPr id="250" name="Google Shape;250;p33"/>
          <p:cNvPicPr preferRelativeResize="0"/>
          <p:nvPr/>
        </p:nvPicPr>
        <p:blipFill>
          <a:blip r:embed="rId6">
            <a:alphaModFix/>
          </a:blip>
          <a:stretch>
            <a:fillRect/>
          </a:stretch>
        </p:blipFill>
        <p:spPr>
          <a:xfrm rot="-822155">
            <a:off x="7160652" y="453025"/>
            <a:ext cx="1544435" cy="1985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4"/>
          <p:cNvPicPr preferRelativeResize="0"/>
          <p:nvPr/>
        </p:nvPicPr>
        <p:blipFill>
          <a:blip r:embed="rId3">
            <a:alphaModFix amt="58999"/>
          </a:blip>
          <a:stretch>
            <a:fillRect/>
          </a:stretch>
        </p:blipFill>
        <p:spPr>
          <a:xfrm rot="3215963">
            <a:off x="5815550" y="1533625"/>
            <a:ext cx="1153142" cy="863775"/>
          </a:xfrm>
          <a:prstGeom prst="rect">
            <a:avLst/>
          </a:prstGeom>
          <a:noFill/>
          <a:ln>
            <a:noFill/>
          </a:ln>
        </p:spPr>
      </p:pic>
      <p:pic>
        <p:nvPicPr>
          <p:cNvPr id="256" name="Google Shape;256;p34"/>
          <p:cNvPicPr preferRelativeResize="0"/>
          <p:nvPr/>
        </p:nvPicPr>
        <p:blipFill>
          <a:blip r:embed="rId3">
            <a:alphaModFix amt="58999"/>
          </a:blip>
          <a:stretch>
            <a:fillRect/>
          </a:stretch>
        </p:blipFill>
        <p:spPr>
          <a:xfrm rot="513105">
            <a:off x="2471950" y="1707975"/>
            <a:ext cx="1153143" cy="863775"/>
          </a:xfrm>
          <a:prstGeom prst="rect">
            <a:avLst/>
          </a:prstGeom>
          <a:noFill/>
          <a:ln>
            <a:noFill/>
          </a:ln>
        </p:spPr>
      </p:pic>
      <p:sp>
        <p:nvSpPr>
          <p:cNvPr id="257" name="Google Shape;257;p34"/>
          <p:cNvSpPr/>
          <p:nvPr/>
        </p:nvSpPr>
        <p:spPr>
          <a:xfrm>
            <a:off x="1767450" y="3801875"/>
            <a:ext cx="5609100" cy="1146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Roboto Mono SemiBold"/>
                <a:ea typeface="Roboto Mono SemiBold"/>
                <a:cs typeface="Roboto Mono SemiBold"/>
                <a:sym typeface="Roboto Mono SemiBold"/>
              </a:rPr>
              <a:t>People want to be reminded about and guided towards the things they want to learn.</a:t>
            </a:r>
            <a:endParaRPr sz="2100">
              <a:solidFill>
                <a:schemeClr val="lt1"/>
              </a:solidFill>
              <a:latin typeface="Roboto Mono SemiBold"/>
              <a:ea typeface="Roboto Mono SemiBold"/>
              <a:cs typeface="Roboto Mono SemiBold"/>
              <a:sym typeface="Roboto Mono SemiBold"/>
            </a:endParaRPr>
          </a:p>
        </p:txBody>
      </p:sp>
      <p:sp>
        <p:nvSpPr>
          <p:cNvPr id="258" name="Google Shape;258;p34"/>
          <p:cNvSpPr txBox="1"/>
          <p:nvPr/>
        </p:nvSpPr>
        <p:spPr>
          <a:xfrm>
            <a:off x="3145225" y="3148550"/>
            <a:ext cx="3001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Our Assumption:</a:t>
            </a:r>
            <a:endParaRPr b="1" sz="2200">
              <a:solidFill>
                <a:srgbClr val="4D6154"/>
              </a:solidFill>
              <a:latin typeface="Roboto Mono"/>
              <a:ea typeface="Roboto Mono"/>
              <a:cs typeface="Roboto Mono"/>
              <a:sym typeface="Roboto Mono"/>
            </a:endParaRPr>
          </a:p>
        </p:txBody>
      </p:sp>
      <p:sp>
        <p:nvSpPr>
          <p:cNvPr id="259" name="Google Shape;259;p34"/>
          <p:cNvSpPr/>
          <p:nvPr/>
        </p:nvSpPr>
        <p:spPr>
          <a:xfrm>
            <a:off x="4329600" y="2109402"/>
            <a:ext cx="484800" cy="940500"/>
          </a:xfrm>
          <a:prstGeom prst="downArrow">
            <a:avLst>
              <a:gd fmla="val 50000" name="adj1"/>
              <a:gd fmla="val 50000" name="adj2"/>
            </a:avLst>
          </a:prstGeom>
          <a:solidFill>
            <a:schemeClr val="accent4"/>
          </a:solidFill>
          <a:ln cap="flat" cmpd="sng" w="9525">
            <a:solidFill>
              <a:srgbClr val="4D6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34"/>
          <p:cNvSpPr/>
          <p:nvPr/>
        </p:nvSpPr>
        <p:spPr>
          <a:xfrm>
            <a:off x="821550" y="737550"/>
            <a:ext cx="7500900" cy="12732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Roboto Mono SemiBold"/>
                <a:ea typeface="Roboto Mono SemiBold"/>
                <a:cs typeface="Roboto Mono SemiBold"/>
                <a:sym typeface="Roboto Mono SemiBold"/>
              </a:rPr>
              <a:t>An assistant that allows you to track the topics you want to learn more about, no matter how niche, and checks in about whether or not you’ve started learning them</a:t>
            </a:r>
            <a:endParaRPr sz="1900">
              <a:solidFill>
                <a:schemeClr val="lt1"/>
              </a:solidFill>
              <a:latin typeface="Roboto Mono SemiBold"/>
              <a:ea typeface="Roboto Mono SemiBold"/>
              <a:cs typeface="Roboto Mono SemiBold"/>
              <a:sym typeface="Roboto Mono SemiBold"/>
            </a:endParaRPr>
          </a:p>
        </p:txBody>
      </p:sp>
      <p:sp>
        <p:nvSpPr>
          <p:cNvPr id="261" name="Google Shape;261;p34"/>
          <p:cNvSpPr txBox="1"/>
          <p:nvPr/>
        </p:nvSpPr>
        <p:spPr>
          <a:xfrm>
            <a:off x="3071100" y="84225"/>
            <a:ext cx="3001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Our Solution:</a:t>
            </a:r>
            <a:endParaRPr b="1" sz="2200">
              <a:solidFill>
                <a:srgbClr val="4D6154"/>
              </a:solidFill>
              <a:latin typeface="Roboto Mono"/>
              <a:ea typeface="Roboto Mono"/>
              <a:cs typeface="Roboto Mono"/>
              <a:sym typeface="Roboto Mono"/>
            </a:endParaRPr>
          </a:p>
        </p:txBody>
      </p:sp>
      <p:pic>
        <p:nvPicPr>
          <p:cNvPr id="262" name="Google Shape;262;p34" title="37018921_web1_StanfordTree-PDN-240803-Herman_1-removebg-preview.png"/>
          <p:cNvPicPr preferRelativeResize="0"/>
          <p:nvPr/>
        </p:nvPicPr>
        <p:blipFill>
          <a:blip r:embed="rId4">
            <a:alphaModFix amt="47000"/>
          </a:blip>
          <a:stretch>
            <a:fillRect/>
          </a:stretch>
        </p:blipFill>
        <p:spPr>
          <a:xfrm>
            <a:off x="-444025" y="2518825"/>
            <a:ext cx="2211476" cy="2765599"/>
          </a:xfrm>
          <a:prstGeom prst="rect">
            <a:avLst/>
          </a:prstGeom>
          <a:noFill/>
          <a:ln>
            <a:noFill/>
          </a:ln>
        </p:spPr>
      </p:pic>
      <p:pic>
        <p:nvPicPr>
          <p:cNvPr id="263" name="Google Shape;263;p34"/>
          <p:cNvPicPr preferRelativeResize="0"/>
          <p:nvPr/>
        </p:nvPicPr>
        <p:blipFill>
          <a:blip r:embed="rId3">
            <a:alphaModFix amt="58999"/>
          </a:blip>
          <a:stretch>
            <a:fillRect/>
          </a:stretch>
        </p:blipFill>
        <p:spPr>
          <a:xfrm>
            <a:off x="1029125" y="2474425"/>
            <a:ext cx="1153142" cy="863775"/>
          </a:xfrm>
          <a:prstGeom prst="rect">
            <a:avLst/>
          </a:prstGeom>
          <a:noFill/>
          <a:ln>
            <a:noFill/>
          </a:ln>
        </p:spPr>
      </p:pic>
      <p:pic>
        <p:nvPicPr>
          <p:cNvPr id="264" name="Google Shape;264;p34"/>
          <p:cNvPicPr preferRelativeResize="0"/>
          <p:nvPr/>
        </p:nvPicPr>
        <p:blipFill>
          <a:blip r:embed="rId3">
            <a:alphaModFix amt="58999"/>
          </a:blip>
          <a:stretch>
            <a:fillRect/>
          </a:stretch>
        </p:blipFill>
        <p:spPr>
          <a:xfrm rot="3177926">
            <a:off x="7225425" y="2519475"/>
            <a:ext cx="1153142" cy="863775"/>
          </a:xfrm>
          <a:prstGeom prst="rect">
            <a:avLst/>
          </a:prstGeom>
          <a:noFill/>
          <a:ln>
            <a:noFill/>
          </a:ln>
        </p:spPr>
      </p:pic>
      <p:pic>
        <p:nvPicPr>
          <p:cNvPr id="265" name="Google Shape;265;p34"/>
          <p:cNvPicPr preferRelativeResize="0"/>
          <p:nvPr/>
        </p:nvPicPr>
        <p:blipFill>
          <a:blip r:embed="rId3">
            <a:alphaModFix amt="58999"/>
          </a:blip>
          <a:stretch>
            <a:fillRect/>
          </a:stretch>
        </p:blipFill>
        <p:spPr>
          <a:xfrm rot="3177926">
            <a:off x="8556925" y="3469738"/>
            <a:ext cx="1153142" cy="863775"/>
          </a:xfrm>
          <a:prstGeom prst="rect">
            <a:avLst/>
          </a:prstGeom>
          <a:noFill/>
          <a:ln>
            <a:noFill/>
          </a:ln>
        </p:spPr>
      </p:pic>
      <p:sp>
        <p:nvSpPr>
          <p:cNvPr id="266" name="Google Shape;266;p34"/>
          <p:cNvSpPr txBox="1"/>
          <p:nvPr/>
        </p:nvSpPr>
        <p:spPr>
          <a:xfrm>
            <a:off x="0" y="0"/>
            <a:ext cx="3000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highlight>
                  <a:srgbClr val="D9EAD3"/>
                </a:highlight>
                <a:latin typeface="Times New Roman"/>
                <a:ea typeface="Times New Roman"/>
                <a:cs typeface="Times New Roman"/>
                <a:sym typeface="Times New Roman"/>
              </a:rPr>
              <a:t>HMW…design environments that reward “why” as much as “how”?</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p:nvPr/>
        </p:nvSpPr>
        <p:spPr>
          <a:xfrm>
            <a:off x="146529" y="85475"/>
            <a:ext cx="2955300" cy="4994400"/>
          </a:xfrm>
          <a:prstGeom prst="rect">
            <a:avLst/>
          </a:prstGeom>
          <a:solidFill>
            <a:schemeClr val="lt1"/>
          </a:solidFill>
          <a:ln cap="flat" cmpd="sng" w="38100">
            <a:solidFill>
              <a:srgbClr val="4D6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35"/>
          <p:cNvSpPr/>
          <p:nvPr/>
        </p:nvSpPr>
        <p:spPr>
          <a:xfrm>
            <a:off x="3808500" y="903650"/>
            <a:ext cx="5067900" cy="4063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100">
                <a:solidFill>
                  <a:schemeClr val="lt1"/>
                </a:solidFill>
                <a:latin typeface="Roboto Mono Medium"/>
                <a:ea typeface="Roboto Mono Medium"/>
                <a:cs typeface="Roboto Mono Medium"/>
                <a:sym typeface="Roboto Mono Medium"/>
              </a:rPr>
              <a:t>1. Ask participants to, in 2 minutes, write down everything they want to learn about (skills, hobbies, niche topics, etc.).</a:t>
            </a:r>
            <a:endParaRPr sz="2100">
              <a:solidFill>
                <a:schemeClr val="lt1"/>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2100">
              <a:solidFill>
                <a:schemeClr val="lt1"/>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rPr lang="en" sz="2100">
                <a:solidFill>
                  <a:schemeClr val="lt1"/>
                </a:solidFill>
                <a:latin typeface="Roboto Mono Medium"/>
                <a:ea typeface="Roboto Mono Medium"/>
                <a:cs typeface="Roboto Mono Medium"/>
                <a:sym typeface="Roboto Mono Medium"/>
              </a:rPr>
              <a:t>2. Afterwards, ask them why they haven’t learned them yet.</a:t>
            </a:r>
            <a:endParaRPr sz="2100">
              <a:solidFill>
                <a:schemeClr val="lt1"/>
              </a:solidFill>
              <a:latin typeface="Roboto Mono Medium"/>
              <a:ea typeface="Roboto Mono Medium"/>
              <a:cs typeface="Roboto Mono Medium"/>
              <a:sym typeface="Roboto Mono Medium"/>
            </a:endParaRPr>
          </a:p>
        </p:txBody>
      </p:sp>
      <p:sp>
        <p:nvSpPr>
          <p:cNvPr id="273" name="Google Shape;273;p35"/>
          <p:cNvSpPr txBox="1"/>
          <p:nvPr/>
        </p:nvSpPr>
        <p:spPr>
          <a:xfrm>
            <a:off x="3748950" y="85475"/>
            <a:ext cx="5187000" cy="615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4D6154"/>
                </a:solidFill>
                <a:latin typeface="Roboto Mono"/>
                <a:ea typeface="Roboto Mono"/>
                <a:cs typeface="Roboto Mono"/>
                <a:sym typeface="Roboto Mono"/>
              </a:rPr>
              <a:t>EXPERIENCE PROTOTYPE #1</a:t>
            </a:r>
            <a:endParaRPr b="1" sz="2800">
              <a:solidFill>
                <a:srgbClr val="4D6154"/>
              </a:solidFill>
              <a:latin typeface="Roboto Mono"/>
              <a:ea typeface="Roboto Mono"/>
              <a:cs typeface="Roboto Mono"/>
              <a:sym typeface="Roboto Mono"/>
            </a:endParaRPr>
          </a:p>
        </p:txBody>
      </p:sp>
      <p:pic>
        <p:nvPicPr>
          <p:cNvPr id="274" name="Google Shape;274;p35" title="IMG_7681.jpg"/>
          <p:cNvPicPr preferRelativeResize="0"/>
          <p:nvPr/>
        </p:nvPicPr>
        <p:blipFill>
          <a:blip r:embed="rId3">
            <a:alphaModFix/>
          </a:blip>
          <a:stretch>
            <a:fillRect/>
          </a:stretch>
        </p:blipFill>
        <p:spPr>
          <a:xfrm>
            <a:off x="290713" y="302325"/>
            <a:ext cx="2666926" cy="2000195"/>
          </a:xfrm>
          <a:prstGeom prst="rect">
            <a:avLst/>
          </a:prstGeom>
          <a:noFill/>
          <a:ln>
            <a:noFill/>
          </a:ln>
        </p:spPr>
      </p:pic>
      <p:pic>
        <p:nvPicPr>
          <p:cNvPr id="275" name="Google Shape;275;p35" title="IMG_7688.jpg"/>
          <p:cNvPicPr preferRelativeResize="0"/>
          <p:nvPr/>
        </p:nvPicPr>
        <p:blipFill rotWithShape="1">
          <a:blip r:embed="rId4">
            <a:alphaModFix/>
          </a:blip>
          <a:srcRect b="0" l="10651" r="20677" t="22233"/>
          <a:stretch/>
        </p:blipFill>
        <p:spPr>
          <a:xfrm>
            <a:off x="290725" y="2571750"/>
            <a:ext cx="2666926" cy="2265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p:nvPr/>
        </p:nvSpPr>
        <p:spPr>
          <a:xfrm>
            <a:off x="184350" y="965625"/>
            <a:ext cx="4689600" cy="9705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1"/>
                </a:solidFill>
                <a:latin typeface="Roboto Mono Medium"/>
                <a:ea typeface="Roboto Mono Medium"/>
                <a:cs typeface="Roboto Mono Medium"/>
                <a:sym typeface="Roboto Mono Medium"/>
              </a:rPr>
              <a:t>Recruited at a </a:t>
            </a:r>
            <a:r>
              <a:rPr b="1" lang="en" sz="1800">
                <a:solidFill>
                  <a:schemeClr val="lt1"/>
                </a:solidFill>
                <a:highlight>
                  <a:srgbClr val="1A727B"/>
                </a:highlight>
                <a:latin typeface="Roboto Mono"/>
                <a:ea typeface="Roboto Mono"/>
                <a:cs typeface="Roboto Mono"/>
                <a:sym typeface="Roboto Mono"/>
              </a:rPr>
              <a:t>local trivia game</a:t>
            </a:r>
            <a:endParaRPr i="1">
              <a:solidFill>
                <a:schemeClr val="lt1"/>
              </a:solidFill>
              <a:latin typeface="Roboto Mono Medium"/>
              <a:ea typeface="Roboto Mono Medium"/>
              <a:cs typeface="Roboto Mono Medium"/>
              <a:sym typeface="Roboto Mono Medium"/>
            </a:endParaRPr>
          </a:p>
        </p:txBody>
      </p:sp>
      <p:sp>
        <p:nvSpPr>
          <p:cNvPr id="281" name="Google Shape;281;p36"/>
          <p:cNvSpPr txBox="1"/>
          <p:nvPr/>
        </p:nvSpPr>
        <p:spPr>
          <a:xfrm>
            <a:off x="615675" y="85475"/>
            <a:ext cx="8320500" cy="615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4D6154"/>
                </a:solidFill>
                <a:latin typeface="Roboto Mono"/>
                <a:ea typeface="Roboto Mono"/>
                <a:cs typeface="Roboto Mono"/>
                <a:sym typeface="Roboto Mono"/>
              </a:rPr>
              <a:t>PARTICIPANTS: </a:t>
            </a:r>
            <a:r>
              <a:rPr b="1" lang="en" sz="2800">
                <a:solidFill>
                  <a:srgbClr val="4D6154"/>
                </a:solidFill>
                <a:latin typeface="Roboto Mono"/>
                <a:ea typeface="Roboto Mono"/>
                <a:cs typeface="Roboto Mono"/>
                <a:sym typeface="Roboto Mono"/>
              </a:rPr>
              <a:t>EXPERIENCE PROTOTYPE #1</a:t>
            </a:r>
            <a:endParaRPr b="1" sz="2800">
              <a:solidFill>
                <a:srgbClr val="4D6154"/>
              </a:solidFill>
              <a:latin typeface="Roboto Mono"/>
              <a:ea typeface="Roboto Mono"/>
              <a:cs typeface="Roboto Mono"/>
              <a:sym typeface="Roboto Mono"/>
            </a:endParaRPr>
          </a:p>
        </p:txBody>
      </p:sp>
      <p:sp>
        <p:nvSpPr>
          <p:cNvPr id="282" name="Google Shape;282;p36"/>
          <p:cNvSpPr/>
          <p:nvPr/>
        </p:nvSpPr>
        <p:spPr>
          <a:xfrm>
            <a:off x="5440050" y="1722450"/>
            <a:ext cx="3495900" cy="22959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lt1"/>
                </a:solidFill>
                <a:latin typeface="Roboto Mono Medium"/>
                <a:ea typeface="Roboto Mono Medium"/>
                <a:cs typeface="Roboto Mono Medium"/>
                <a:sym typeface="Roboto Mono Medium"/>
              </a:rPr>
              <a:t>T</a:t>
            </a:r>
            <a:r>
              <a:rPr lang="en" sz="1800">
                <a:solidFill>
                  <a:schemeClr val="lt1"/>
                </a:solidFill>
                <a:latin typeface="Roboto Mono Medium"/>
                <a:ea typeface="Roboto Mono Medium"/>
                <a:cs typeface="Roboto Mono Medium"/>
                <a:sym typeface="Roboto Mono Medium"/>
              </a:rPr>
              <a:t>rivia </a:t>
            </a:r>
            <a:r>
              <a:rPr lang="en" sz="1800">
                <a:solidFill>
                  <a:schemeClr val="lt1"/>
                </a:solidFill>
                <a:highlight>
                  <a:srgbClr val="1A727B"/>
                </a:highlight>
                <a:latin typeface="Roboto Mono Medium"/>
                <a:ea typeface="Roboto Mono Medium"/>
                <a:cs typeface="Roboto Mono Medium"/>
                <a:sym typeface="Roboto Mono Medium"/>
              </a:rPr>
              <a:t>primes user minds to be reminded of topics</a:t>
            </a:r>
            <a:r>
              <a:rPr lang="en" sz="1800">
                <a:solidFill>
                  <a:schemeClr val="lt1"/>
                </a:solidFill>
                <a:latin typeface="Roboto Mono Medium"/>
                <a:ea typeface="Roboto Mono Medium"/>
                <a:cs typeface="Roboto Mono Medium"/>
                <a:sym typeface="Roboto Mono Medium"/>
              </a:rPr>
              <a:t> they want to know more about</a:t>
            </a:r>
            <a:endParaRPr i="1">
              <a:solidFill>
                <a:schemeClr val="lt1"/>
              </a:solidFill>
              <a:latin typeface="Roboto Mono Medium"/>
              <a:ea typeface="Roboto Mono Medium"/>
              <a:cs typeface="Roboto Mono Medium"/>
              <a:sym typeface="Roboto Mono Medium"/>
            </a:endParaRPr>
          </a:p>
        </p:txBody>
      </p:sp>
      <p:sp>
        <p:nvSpPr>
          <p:cNvPr id="283" name="Google Shape;283;p36"/>
          <p:cNvSpPr/>
          <p:nvPr/>
        </p:nvSpPr>
        <p:spPr>
          <a:xfrm>
            <a:off x="208325" y="2472025"/>
            <a:ext cx="3154500" cy="18576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lt1"/>
                </a:solidFill>
                <a:highlight>
                  <a:srgbClr val="1A727B"/>
                </a:highlight>
                <a:latin typeface="Roboto Mono"/>
                <a:ea typeface="Roboto Mono"/>
                <a:cs typeface="Roboto Mono"/>
                <a:sym typeface="Roboto Mono"/>
              </a:rPr>
              <a:t>Range of ages, races, and occupations</a:t>
            </a:r>
            <a:endParaRPr i="1">
              <a:solidFill>
                <a:schemeClr val="lt1"/>
              </a:solidFill>
              <a:latin typeface="Roboto Mono Medium"/>
              <a:ea typeface="Roboto Mono Medium"/>
              <a:cs typeface="Roboto Mono Medium"/>
              <a:sym typeface="Roboto Mono Medium"/>
            </a:endParaRPr>
          </a:p>
        </p:txBody>
      </p:sp>
      <p:sp>
        <p:nvSpPr>
          <p:cNvPr id="284" name="Google Shape;284;p36"/>
          <p:cNvSpPr/>
          <p:nvPr/>
        </p:nvSpPr>
        <p:spPr>
          <a:xfrm>
            <a:off x="1695475" y="3787375"/>
            <a:ext cx="3154500" cy="11796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chemeClr val="lt1"/>
                </a:solidFill>
                <a:latin typeface="Roboto Mono Medium"/>
                <a:ea typeface="Roboto Mono Medium"/>
                <a:cs typeface="Roboto Mono Medium"/>
                <a:sym typeface="Roboto Mono Medium"/>
              </a:rPr>
              <a:t>3 college students</a:t>
            </a:r>
            <a:endParaRPr i="1" sz="1200">
              <a:solidFill>
                <a:schemeClr val="lt1"/>
              </a:solidFill>
              <a:latin typeface="Roboto Mono Medium"/>
              <a:ea typeface="Roboto Mono Medium"/>
              <a:cs typeface="Roboto Mono Medium"/>
              <a:sym typeface="Roboto Mono Medium"/>
            </a:endParaRPr>
          </a:p>
          <a:p>
            <a:pPr indent="0" lvl="0" marL="0" rtl="0" algn="ctr">
              <a:spcBef>
                <a:spcPts val="0"/>
              </a:spcBef>
              <a:spcAft>
                <a:spcPts val="0"/>
              </a:spcAft>
              <a:buNone/>
            </a:pPr>
            <a:r>
              <a:rPr i="1" lang="en" sz="1200">
                <a:solidFill>
                  <a:schemeClr val="lt1"/>
                </a:solidFill>
                <a:latin typeface="Roboto Mono Medium"/>
                <a:ea typeface="Roboto Mono Medium"/>
                <a:cs typeface="Roboto Mono Medium"/>
                <a:sym typeface="Roboto Mono Medium"/>
              </a:rPr>
              <a:t>1 high school student</a:t>
            </a:r>
            <a:endParaRPr i="1" sz="1200">
              <a:solidFill>
                <a:schemeClr val="lt1"/>
              </a:solidFill>
              <a:latin typeface="Roboto Mono Medium"/>
              <a:ea typeface="Roboto Mono Medium"/>
              <a:cs typeface="Roboto Mono Medium"/>
              <a:sym typeface="Roboto Mono Medium"/>
            </a:endParaRPr>
          </a:p>
          <a:p>
            <a:pPr indent="0" lvl="0" marL="0" rtl="0" algn="ctr">
              <a:spcBef>
                <a:spcPts val="0"/>
              </a:spcBef>
              <a:spcAft>
                <a:spcPts val="0"/>
              </a:spcAft>
              <a:buNone/>
            </a:pPr>
            <a:r>
              <a:rPr i="1" lang="en" sz="1200">
                <a:solidFill>
                  <a:schemeClr val="lt1"/>
                </a:solidFill>
                <a:latin typeface="Roboto Mono Medium"/>
                <a:ea typeface="Roboto Mono Medium"/>
                <a:cs typeface="Roboto Mono Medium"/>
                <a:sym typeface="Roboto Mono Medium"/>
              </a:rPr>
              <a:t>3 software engineers (mid-20s)</a:t>
            </a:r>
            <a:endParaRPr i="1" sz="1200">
              <a:solidFill>
                <a:schemeClr val="lt1"/>
              </a:solidFill>
              <a:latin typeface="Roboto Mono Medium"/>
              <a:ea typeface="Roboto Mono Medium"/>
              <a:cs typeface="Roboto Mono Medium"/>
              <a:sym typeface="Roboto Mono Medium"/>
            </a:endParaRPr>
          </a:p>
          <a:p>
            <a:pPr indent="0" lvl="0" marL="0" rtl="0" algn="ctr">
              <a:spcBef>
                <a:spcPts val="0"/>
              </a:spcBef>
              <a:spcAft>
                <a:spcPts val="0"/>
              </a:spcAft>
              <a:buNone/>
            </a:pPr>
            <a:r>
              <a:rPr i="1" lang="en" sz="1200">
                <a:solidFill>
                  <a:schemeClr val="lt1"/>
                </a:solidFill>
                <a:latin typeface="Roboto Mono Medium"/>
                <a:ea typeface="Roboto Mono Medium"/>
                <a:cs typeface="Roboto Mono Medium"/>
                <a:sym typeface="Roboto Mono Medium"/>
              </a:rPr>
              <a:t>1 contracting specialist (mid-40s)</a:t>
            </a:r>
            <a:endParaRPr sz="1200">
              <a:solidFill>
                <a:schemeClr val="lt1"/>
              </a:solidFill>
              <a:highlight>
                <a:srgbClr val="1A727B"/>
              </a:highlight>
              <a:latin typeface="Roboto Mono Medium"/>
              <a:ea typeface="Roboto Mono Medium"/>
              <a:cs typeface="Roboto Mono Medium"/>
              <a:sym typeface="Roboto Mono Medium"/>
            </a:endParaRPr>
          </a:p>
        </p:txBody>
      </p:sp>
      <p:sp>
        <p:nvSpPr>
          <p:cNvPr id="285" name="Google Shape;285;p36"/>
          <p:cNvSpPr txBox="1"/>
          <p:nvPr/>
        </p:nvSpPr>
        <p:spPr>
          <a:xfrm>
            <a:off x="3285375" y="3249300"/>
            <a:ext cx="127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chemeClr val="dk1"/>
                </a:solidFill>
                <a:latin typeface="Roboto Mono"/>
                <a:ea typeface="Roboto Mono"/>
                <a:cs typeface="Roboto Mono"/>
                <a:sym typeface="Roboto Mono"/>
              </a:rPr>
              <a:t>WHO?</a:t>
            </a:r>
            <a:endParaRPr b="1" i="1" sz="3000">
              <a:solidFill>
                <a:schemeClr val="dk1"/>
              </a:solidFill>
            </a:endParaRPr>
          </a:p>
        </p:txBody>
      </p:sp>
      <p:sp>
        <p:nvSpPr>
          <p:cNvPr id="286" name="Google Shape;286;p36"/>
          <p:cNvSpPr txBox="1"/>
          <p:nvPr/>
        </p:nvSpPr>
        <p:spPr>
          <a:xfrm>
            <a:off x="3215250" y="1825513"/>
            <a:ext cx="1693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chemeClr val="dk1"/>
                </a:solidFill>
                <a:latin typeface="Roboto Mono"/>
                <a:ea typeface="Roboto Mono"/>
                <a:cs typeface="Roboto Mono"/>
                <a:sym typeface="Roboto Mono"/>
              </a:rPr>
              <a:t>WHERE?</a:t>
            </a:r>
            <a:endParaRPr b="1" i="1" sz="3000">
              <a:solidFill>
                <a:schemeClr val="dk1"/>
              </a:solidFill>
            </a:endParaRPr>
          </a:p>
        </p:txBody>
      </p:sp>
      <p:sp>
        <p:nvSpPr>
          <p:cNvPr id="287" name="Google Shape;287;p36"/>
          <p:cNvSpPr txBox="1"/>
          <p:nvPr/>
        </p:nvSpPr>
        <p:spPr>
          <a:xfrm>
            <a:off x="7787550" y="1232175"/>
            <a:ext cx="114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chemeClr val="dk1"/>
                </a:solidFill>
                <a:latin typeface="Roboto Mono"/>
                <a:ea typeface="Roboto Mono"/>
                <a:cs typeface="Roboto Mono"/>
                <a:sym typeface="Roboto Mono"/>
              </a:rPr>
              <a:t>WHY?</a:t>
            </a:r>
            <a:endParaRPr b="1" i="1" sz="3000">
              <a:solidFill>
                <a:schemeClr val="dk1"/>
              </a:solidFill>
            </a:endParaRPr>
          </a:p>
        </p:txBody>
      </p:sp>
      <p:sp>
        <p:nvSpPr>
          <p:cNvPr id="288" name="Google Shape;288;p36"/>
          <p:cNvSpPr txBox="1"/>
          <p:nvPr/>
        </p:nvSpPr>
        <p:spPr>
          <a:xfrm>
            <a:off x="6326775" y="4429525"/>
            <a:ext cx="3000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highlight>
                  <a:srgbClr val="D9EAD3"/>
                </a:highlight>
                <a:latin typeface="Times New Roman"/>
                <a:ea typeface="Times New Roman"/>
                <a:cs typeface="Times New Roman"/>
                <a:sym typeface="Times New Roman"/>
              </a:rPr>
              <a:t>HMW…design environments that reward “why” as much as “how”?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37"/>
          <p:cNvSpPr txBox="1"/>
          <p:nvPr/>
        </p:nvSpPr>
        <p:spPr>
          <a:xfrm>
            <a:off x="242875" y="3850350"/>
            <a:ext cx="2496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lt1"/>
                </a:solidFill>
                <a:latin typeface="Roboto Mono"/>
                <a:ea typeface="Roboto Mono"/>
                <a:cs typeface="Roboto Mono"/>
                <a:sym typeface="Roboto Mono"/>
              </a:rPr>
              <a:t>Users A-E</a:t>
            </a:r>
            <a:endParaRPr b="1" sz="3100">
              <a:solidFill>
                <a:schemeClr val="lt1"/>
              </a:solidFill>
              <a:latin typeface="Roboto Mono"/>
              <a:ea typeface="Roboto Mono"/>
              <a:cs typeface="Roboto Mono"/>
              <a:sym typeface="Roboto Mono"/>
            </a:endParaRPr>
          </a:p>
        </p:txBody>
      </p:sp>
      <p:pic>
        <p:nvPicPr>
          <p:cNvPr id="295" name="Google Shape;295;p37" title="Screenshot 2025-10-10 at 11.18.22 AM.png"/>
          <p:cNvPicPr preferRelativeResize="0"/>
          <p:nvPr/>
        </p:nvPicPr>
        <p:blipFill>
          <a:blip r:embed="rId3">
            <a:alphaModFix/>
          </a:blip>
          <a:stretch>
            <a:fillRect/>
          </a:stretch>
        </p:blipFill>
        <p:spPr>
          <a:xfrm>
            <a:off x="0" y="0"/>
            <a:ext cx="2894226" cy="2964151"/>
          </a:xfrm>
          <a:prstGeom prst="rect">
            <a:avLst/>
          </a:prstGeom>
          <a:noFill/>
          <a:ln>
            <a:noFill/>
          </a:ln>
        </p:spPr>
      </p:pic>
      <p:pic>
        <p:nvPicPr>
          <p:cNvPr id="296" name="Google Shape;296;p37" title="Screenshot 2025-10-10 at 11.18.35 AM.png"/>
          <p:cNvPicPr preferRelativeResize="0"/>
          <p:nvPr/>
        </p:nvPicPr>
        <p:blipFill rotWithShape="1">
          <a:blip r:embed="rId4">
            <a:alphaModFix/>
          </a:blip>
          <a:srcRect b="0" l="3890" r="11706" t="0"/>
          <a:stretch/>
        </p:blipFill>
        <p:spPr>
          <a:xfrm>
            <a:off x="5999850" y="-96124"/>
            <a:ext cx="3144150" cy="2964149"/>
          </a:xfrm>
          <a:prstGeom prst="rect">
            <a:avLst/>
          </a:prstGeom>
          <a:noFill/>
          <a:ln>
            <a:noFill/>
          </a:ln>
        </p:spPr>
      </p:pic>
      <p:pic>
        <p:nvPicPr>
          <p:cNvPr id="297" name="Google Shape;297;p37" title="Screenshot 2025-10-10 at 11.18.30 AM.png"/>
          <p:cNvPicPr preferRelativeResize="0"/>
          <p:nvPr/>
        </p:nvPicPr>
        <p:blipFill>
          <a:blip r:embed="rId5">
            <a:alphaModFix/>
          </a:blip>
          <a:stretch>
            <a:fillRect/>
          </a:stretch>
        </p:blipFill>
        <p:spPr>
          <a:xfrm>
            <a:off x="2782975" y="-46450"/>
            <a:ext cx="3216876" cy="3010595"/>
          </a:xfrm>
          <a:prstGeom prst="rect">
            <a:avLst/>
          </a:prstGeom>
          <a:noFill/>
          <a:ln>
            <a:noFill/>
          </a:ln>
        </p:spPr>
      </p:pic>
      <p:pic>
        <p:nvPicPr>
          <p:cNvPr id="298" name="Google Shape;298;p37" title="Screenshot 2025-10-10 at 11.18.46 AM.png"/>
          <p:cNvPicPr preferRelativeResize="0"/>
          <p:nvPr/>
        </p:nvPicPr>
        <p:blipFill>
          <a:blip r:embed="rId6">
            <a:alphaModFix/>
          </a:blip>
          <a:stretch>
            <a:fillRect/>
          </a:stretch>
        </p:blipFill>
        <p:spPr>
          <a:xfrm>
            <a:off x="3443725" y="2453025"/>
            <a:ext cx="2651174" cy="2690401"/>
          </a:xfrm>
          <a:prstGeom prst="rect">
            <a:avLst/>
          </a:prstGeom>
          <a:noFill/>
          <a:ln>
            <a:noFill/>
          </a:ln>
        </p:spPr>
      </p:pic>
      <p:pic>
        <p:nvPicPr>
          <p:cNvPr id="299" name="Google Shape;299;p37" title="Screenshot 2025-10-10 at 11.18.51 AM.png"/>
          <p:cNvPicPr preferRelativeResize="0"/>
          <p:nvPr/>
        </p:nvPicPr>
        <p:blipFill>
          <a:blip r:embed="rId7">
            <a:alphaModFix/>
          </a:blip>
          <a:stretch>
            <a:fillRect/>
          </a:stretch>
        </p:blipFill>
        <p:spPr>
          <a:xfrm>
            <a:off x="6094900" y="2453026"/>
            <a:ext cx="3049101" cy="2917550"/>
          </a:xfrm>
          <a:prstGeom prst="rect">
            <a:avLst/>
          </a:prstGeom>
          <a:noFill/>
          <a:ln>
            <a:noFill/>
          </a:ln>
        </p:spPr>
      </p:pic>
      <p:sp>
        <p:nvSpPr>
          <p:cNvPr id="300" name="Google Shape;300;p37"/>
          <p:cNvSpPr txBox="1"/>
          <p:nvPr/>
        </p:nvSpPr>
        <p:spPr>
          <a:xfrm>
            <a:off x="299425" y="4370675"/>
            <a:ext cx="314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u="sng">
                <a:solidFill>
                  <a:schemeClr val="hlink"/>
                </a:solidFill>
                <a:latin typeface="Roboto Mono"/>
                <a:ea typeface="Roboto Mono"/>
                <a:cs typeface="Roboto Mono"/>
                <a:sym typeface="Roboto Mono"/>
                <a:hlinkClick r:id="rId8"/>
              </a:rPr>
              <a:t>Notes have been rewritten digitally for readability</a:t>
            </a:r>
            <a:endParaRPr b="1" i="1">
              <a:solidFill>
                <a:schemeClr val="lt1"/>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38"/>
          <p:cNvSpPr txBox="1"/>
          <p:nvPr/>
        </p:nvSpPr>
        <p:spPr>
          <a:xfrm>
            <a:off x="2217150" y="4149825"/>
            <a:ext cx="47097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lt1"/>
                </a:solidFill>
                <a:latin typeface="Roboto Mono"/>
                <a:ea typeface="Roboto Mono"/>
                <a:cs typeface="Roboto Mono"/>
                <a:sym typeface="Roboto Mono"/>
              </a:rPr>
              <a:t>Users F, H, I</a:t>
            </a:r>
            <a:endParaRPr b="1" sz="3100">
              <a:solidFill>
                <a:schemeClr val="lt1"/>
              </a:solidFill>
              <a:latin typeface="Roboto Mono"/>
              <a:ea typeface="Roboto Mono"/>
              <a:cs typeface="Roboto Mono"/>
              <a:sym typeface="Roboto Mono"/>
            </a:endParaRPr>
          </a:p>
        </p:txBody>
      </p:sp>
      <p:pic>
        <p:nvPicPr>
          <p:cNvPr id="307" name="Google Shape;307;p38" title="Screenshot 2025-10-10 at 11.19.27 AM.png"/>
          <p:cNvPicPr preferRelativeResize="0"/>
          <p:nvPr/>
        </p:nvPicPr>
        <p:blipFill rotWithShape="1">
          <a:blip r:embed="rId3">
            <a:alphaModFix/>
          </a:blip>
          <a:srcRect b="0" l="5701" r="3504" t="0"/>
          <a:stretch/>
        </p:blipFill>
        <p:spPr>
          <a:xfrm>
            <a:off x="6721400" y="500350"/>
            <a:ext cx="2454851" cy="3225273"/>
          </a:xfrm>
          <a:prstGeom prst="rect">
            <a:avLst/>
          </a:prstGeom>
          <a:noFill/>
          <a:ln>
            <a:noFill/>
          </a:ln>
        </p:spPr>
      </p:pic>
      <p:pic>
        <p:nvPicPr>
          <p:cNvPr id="308" name="Google Shape;308;p38" title="Screenshot 2025-10-10 at 11.19.17 AM.png"/>
          <p:cNvPicPr preferRelativeResize="0"/>
          <p:nvPr/>
        </p:nvPicPr>
        <p:blipFill rotWithShape="1">
          <a:blip r:embed="rId4">
            <a:alphaModFix/>
          </a:blip>
          <a:srcRect b="8029" l="0" r="4470" t="0"/>
          <a:stretch/>
        </p:blipFill>
        <p:spPr>
          <a:xfrm>
            <a:off x="3360700" y="500350"/>
            <a:ext cx="3360699" cy="3225274"/>
          </a:xfrm>
          <a:prstGeom prst="rect">
            <a:avLst/>
          </a:prstGeom>
          <a:noFill/>
          <a:ln>
            <a:noFill/>
          </a:ln>
        </p:spPr>
      </p:pic>
      <p:pic>
        <p:nvPicPr>
          <p:cNvPr id="309" name="Google Shape;309;p38" title="Screenshot 2025-10-10 at 11.18.59 AM.png"/>
          <p:cNvPicPr preferRelativeResize="0"/>
          <p:nvPr/>
        </p:nvPicPr>
        <p:blipFill rotWithShape="1">
          <a:blip r:embed="rId5">
            <a:alphaModFix/>
          </a:blip>
          <a:srcRect b="0" l="0" r="3614" t="0"/>
          <a:stretch/>
        </p:blipFill>
        <p:spPr>
          <a:xfrm>
            <a:off x="0" y="500350"/>
            <a:ext cx="3360699" cy="32252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p:nvPr/>
        </p:nvSpPr>
        <p:spPr>
          <a:xfrm>
            <a:off x="0" y="1394475"/>
            <a:ext cx="1926300" cy="17124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Roboto Mono"/>
                <a:ea typeface="Roboto Mono"/>
                <a:cs typeface="Roboto Mono"/>
                <a:sym typeface="Roboto Mono"/>
              </a:rPr>
              <a:t>THINGS THAT WORKED</a:t>
            </a:r>
            <a:endParaRPr b="1" sz="3000">
              <a:solidFill>
                <a:schemeClr val="lt1"/>
              </a:solidFill>
              <a:latin typeface="Roboto Mono"/>
              <a:ea typeface="Roboto Mono"/>
              <a:cs typeface="Roboto Mono"/>
              <a:sym typeface="Roboto Mono"/>
            </a:endParaRPr>
          </a:p>
        </p:txBody>
      </p:sp>
      <p:sp>
        <p:nvSpPr>
          <p:cNvPr id="315" name="Google Shape;315;p39"/>
          <p:cNvSpPr txBox="1"/>
          <p:nvPr/>
        </p:nvSpPr>
        <p:spPr>
          <a:xfrm>
            <a:off x="1988900" y="2335250"/>
            <a:ext cx="3475800" cy="24012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Speed + Clear Desire</a:t>
            </a:r>
            <a:endParaRPr b="1" sz="1800" u="sng">
              <a:solidFill>
                <a:srgbClr val="4D6154"/>
              </a:solidFill>
              <a:latin typeface="Roboto Mono"/>
              <a:ea typeface="Roboto Mono"/>
              <a:cs typeface="Roboto Mono"/>
              <a:sym typeface="Roboto Mono"/>
            </a:endParaRPr>
          </a:p>
          <a:p>
            <a:pPr indent="0" lvl="0" marL="0" rtl="0" algn="ctr">
              <a:spcBef>
                <a:spcPts val="0"/>
              </a:spcBef>
              <a:spcAft>
                <a:spcPts val="0"/>
              </a:spcAft>
              <a:buNone/>
            </a:pPr>
            <a:r>
              <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Users noted a large amount of topics off the top of their head very quickly, showing that </a:t>
            </a:r>
            <a:r>
              <a:rPr b="1" lang="en" sz="1800">
                <a:solidFill>
                  <a:srgbClr val="4D6154"/>
                </a:solidFill>
                <a:highlight>
                  <a:schemeClr val="accent6"/>
                </a:highlight>
                <a:latin typeface="Roboto Mono"/>
                <a:ea typeface="Roboto Mono"/>
                <a:cs typeface="Roboto Mono"/>
                <a:sym typeface="Roboto Mono"/>
              </a:rPr>
              <a:t>learning desires are top-of-mind</a:t>
            </a:r>
            <a:r>
              <a:rPr b="1" lang="en" sz="1800">
                <a:solidFill>
                  <a:srgbClr val="4D6154"/>
                </a:solidFill>
                <a:latin typeface="Roboto Mono"/>
                <a:ea typeface="Roboto Mono"/>
                <a:cs typeface="Roboto Mono"/>
                <a:sym typeface="Roboto Mono"/>
              </a:rPr>
              <a:t>.</a:t>
            </a:r>
            <a:endParaRPr b="1" sz="1800">
              <a:solidFill>
                <a:srgbClr val="4D6154"/>
              </a:solidFill>
              <a:latin typeface="Roboto Mono"/>
              <a:ea typeface="Roboto Mono"/>
              <a:cs typeface="Roboto Mono"/>
              <a:sym typeface="Roboto Mono"/>
            </a:endParaRPr>
          </a:p>
        </p:txBody>
      </p:sp>
      <p:sp>
        <p:nvSpPr>
          <p:cNvPr id="316" name="Google Shape;316;p39"/>
          <p:cNvSpPr txBox="1"/>
          <p:nvPr/>
        </p:nvSpPr>
        <p:spPr>
          <a:xfrm>
            <a:off x="5527325" y="492225"/>
            <a:ext cx="3520500" cy="24012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Two Column Juxtaposition</a:t>
            </a:r>
            <a:endParaRPr b="1" sz="1800" u="sng">
              <a:solidFill>
                <a:srgbClr val="4D6154"/>
              </a:solidFill>
              <a:latin typeface="Roboto Mono"/>
              <a:ea typeface="Roboto Mono"/>
              <a:cs typeface="Roboto Mono"/>
              <a:sym typeface="Roboto Mono"/>
            </a:endParaRPr>
          </a:p>
          <a:p>
            <a:pPr indent="0" lvl="0" marL="0" rtl="0" algn="ctr">
              <a:spcBef>
                <a:spcPts val="0"/>
              </a:spcBef>
              <a:spcAft>
                <a:spcPts val="0"/>
              </a:spcAft>
              <a:buNone/>
            </a:pPr>
            <a:r>
              <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Placing the number of topics next to reasons why learning hasn’t begun evoked reflection (</a:t>
            </a:r>
            <a:r>
              <a:rPr b="1" lang="en" sz="1800">
                <a:solidFill>
                  <a:srgbClr val="4D6154"/>
                </a:solidFill>
                <a:highlight>
                  <a:schemeClr val="accent6"/>
                </a:highlight>
                <a:latin typeface="Roboto Mono"/>
                <a:ea typeface="Roboto Mono"/>
                <a:cs typeface="Roboto Mono"/>
                <a:sym typeface="Roboto Mono"/>
              </a:rPr>
              <a:t>lots to learn, little reason not to</a:t>
            </a:r>
            <a:r>
              <a:rPr b="1" lang="en" sz="1800">
                <a:solidFill>
                  <a:srgbClr val="4D6154"/>
                </a:solidFill>
                <a:latin typeface="Roboto Mono"/>
                <a:ea typeface="Roboto Mono"/>
                <a:cs typeface="Roboto Mono"/>
                <a:sym typeface="Roboto Mono"/>
              </a:rPr>
              <a:t>)</a:t>
            </a:r>
            <a:endParaRPr b="1" sz="1800">
              <a:solidFill>
                <a:srgbClr val="4D6154"/>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p:nvPr/>
        </p:nvSpPr>
        <p:spPr>
          <a:xfrm>
            <a:off x="0" y="2042650"/>
            <a:ext cx="1930500" cy="19689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Roboto Mono"/>
                <a:ea typeface="Roboto Mono"/>
                <a:cs typeface="Roboto Mono"/>
                <a:sym typeface="Roboto Mono"/>
              </a:rPr>
              <a:t>THINGS THAT </a:t>
            </a:r>
            <a:r>
              <a:rPr b="1" lang="en" sz="3000" u="sng">
                <a:solidFill>
                  <a:schemeClr val="lt1"/>
                </a:solidFill>
                <a:latin typeface="Roboto Mono"/>
                <a:ea typeface="Roboto Mono"/>
                <a:cs typeface="Roboto Mono"/>
                <a:sym typeface="Roboto Mono"/>
              </a:rPr>
              <a:t>DIDN’T</a:t>
            </a:r>
            <a:r>
              <a:rPr b="1" lang="en" sz="3000">
                <a:solidFill>
                  <a:schemeClr val="lt1"/>
                </a:solidFill>
                <a:latin typeface="Roboto Mono"/>
                <a:ea typeface="Roboto Mono"/>
                <a:cs typeface="Roboto Mono"/>
                <a:sym typeface="Roboto Mono"/>
              </a:rPr>
              <a:t> WORK</a:t>
            </a:r>
            <a:endParaRPr b="1" sz="3000">
              <a:solidFill>
                <a:schemeClr val="lt1"/>
              </a:solidFill>
              <a:latin typeface="Roboto Mono"/>
              <a:ea typeface="Roboto Mono"/>
              <a:cs typeface="Roboto Mono"/>
              <a:sym typeface="Roboto Mono"/>
            </a:endParaRPr>
          </a:p>
        </p:txBody>
      </p:sp>
      <p:sp>
        <p:nvSpPr>
          <p:cNvPr id="322" name="Google Shape;322;p40"/>
          <p:cNvSpPr txBox="1"/>
          <p:nvPr/>
        </p:nvSpPr>
        <p:spPr>
          <a:xfrm>
            <a:off x="2223188" y="856200"/>
            <a:ext cx="3249300" cy="37866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Reminders weren’t explicitly desired</a:t>
            </a:r>
            <a:endParaRPr b="1" sz="1800" u="sng">
              <a:solidFill>
                <a:srgbClr val="4D6154"/>
              </a:solidFill>
              <a:latin typeface="Roboto Mono"/>
              <a:ea typeface="Roboto Mono"/>
              <a:cs typeface="Roboto Mono"/>
              <a:sym typeface="Roboto Mono"/>
            </a:endParaRPr>
          </a:p>
          <a:p>
            <a:pPr indent="0" lvl="0" marL="0" rtl="0" algn="ctr">
              <a:spcBef>
                <a:spcPts val="0"/>
              </a:spcBef>
              <a:spcAft>
                <a:spcPts val="0"/>
              </a:spcAft>
              <a:buNone/>
            </a:pPr>
            <a:r>
              <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Of all of the reasons people haven’t started learning, </a:t>
            </a:r>
            <a:r>
              <a:rPr b="1" lang="en" sz="1800">
                <a:solidFill>
                  <a:srgbClr val="4D6154"/>
                </a:solidFill>
                <a:highlight>
                  <a:schemeClr val="accent6"/>
                </a:highlight>
                <a:latin typeface="Roboto Mono"/>
                <a:ea typeface="Roboto Mono"/>
                <a:cs typeface="Roboto Mono"/>
                <a:sym typeface="Roboto Mono"/>
              </a:rPr>
              <a:t>forgetfulness was one of the least common</a:t>
            </a:r>
            <a:r>
              <a:rPr b="1" lang="en" sz="1800">
                <a:solidFill>
                  <a:srgbClr val="4D6154"/>
                </a:solidFill>
                <a:latin typeface="Roboto Mono"/>
                <a:ea typeface="Roboto Mono"/>
                <a:cs typeface="Roboto Mono"/>
                <a:sym typeface="Roboto Mono"/>
              </a:rPr>
              <a:t>.</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It is possible that reminders can be seen as more forceful than supportive.</a:t>
            </a:r>
            <a:endParaRPr b="1" sz="1800">
              <a:solidFill>
                <a:srgbClr val="4D6154"/>
              </a:solidFill>
              <a:latin typeface="Roboto Mono"/>
              <a:ea typeface="Roboto Mono"/>
              <a:cs typeface="Roboto Mono"/>
              <a:sym typeface="Roboto Mono"/>
            </a:endParaRPr>
          </a:p>
        </p:txBody>
      </p:sp>
      <p:sp>
        <p:nvSpPr>
          <p:cNvPr id="323" name="Google Shape;323;p40"/>
          <p:cNvSpPr txBox="1"/>
          <p:nvPr/>
        </p:nvSpPr>
        <p:spPr>
          <a:xfrm>
            <a:off x="5670275" y="1824638"/>
            <a:ext cx="3249300" cy="26781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Lack of follow-through </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People didn’t act on the interests identified, making this experience </a:t>
            </a:r>
            <a:r>
              <a:rPr b="1" lang="en" sz="1800">
                <a:solidFill>
                  <a:srgbClr val="4D6154"/>
                </a:solidFill>
                <a:highlight>
                  <a:schemeClr val="accent6"/>
                </a:highlight>
                <a:latin typeface="Roboto Mono"/>
                <a:ea typeface="Roboto Mono"/>
                <a:cs typeface="Roboto Mono"/>
                <a:sym typeface="Roboto Mono"/>
              </a:rPr>
              <a:t>prototype more about awareness</a:t>
            </a:r>
            <a:r>
              <a:rPr b="1" lang="en" sz="1800">
                <a:solidFill>
                  <a:srgbClr val="4D6154"/>
                </a:solidFill>
                <a:latin typeface="Roboto Mono"/>
                <a:ea typeface="Roboto Mono"/>
                <a:cs typeface="Roboto Mono"/>
                <a:sym typeface="Roboto Mono"/>
              </a:rPr>
              <a:t> than response to reminders.</a:t>
            </a:r>
            <a:endParaRPr b="1" sz="1800">
              <a:solidFill>
                <a:srgbClr val="4D6154"/>
              </a:solidFill>
              <a:latin typeface="Roboto Mono"/>
              <a:ea typeface="Roboto Mono"/>
              <a:cs typeface="Roboto Mono"/>
              <a:sym typeface="Roboto Mono"/>
            </a:endParaRPr>
          </a:p>
        </p:txBody>
      </p:sp>
      <p:sp>
        <p:nvSpPr>
          <p:cNvPr id="324" name="Google Shape;324;p40"/>
          <p:cNvSpPr txBox="1"/>
          <p:nvPr/>
        </p:nvSpPr>
        <p:spPr>
          <a:xfrm>
            <a:off x="1821250" y="500688"/>
            <a:ext cx="2451300" cy="400200"/>
          </a:xfrm>
          <a:prstGeom prst="rect">
            <a:avLst/>
          </a:prstGeom>
          <a:solidFill>
            <a:schemeClr val="accent5"/>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Mono"/>
                <a:ea typeface="Roboto Mono"/>
                <a:cs typeface="Roboto Mono"/>
                <a:sym typeface="Roboto Mono"/>
              </a:rPr>
              <a:t>Ethical Concern</a:t>
            </a:r>
            <a:endParaRPr b="1">
              <a:solidFill>
                <a:schemeClr val="lt1"/>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p:nvPr/>
        </p:nvSpPr>
        <p:spPr>
          <a:xfrm>
            <a:off x="0" y="91175"/>
            <a:ext cx="2457900" cy="1479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Roboto Mono"/>
                <a:ea typeface="Roboto Mono"/>
                <a:cs typeface="Roboto Mono"/>
                <a:sym typeface="Roboto Mono"/>
              </a:rPr>
              <a:t>LEARNINGS</a:t>
            </a:r>
            <a:endParaRPr b="1" sz="3000">
              <a:solidFill>
                <a:schemeClr val="lt1"/>
              </a:solidFill>
              <a:latin typeface="Roboto Mono"/>
              <a:ea typeface="Roboto Mono"/>
              <a:cs typeface="Roboto Mono"/>
              <a:sym typeface="Roboto Mono"/>
            </a:endParaRPr>
          </a:p>
        </p:txBody>
      </p:sp>
      <p:sp>
        <p:nvSpPr>
          <p:cNvPr id="330" name="Google Shape;330;p41"/>
          <p:cNvSpPr txBox="1"/>
          <p:nvPr/>
        </p:nvSpPr>
        <p:spPr>
          <a:xfrm>
            <a:off x="5878573" y="168573"/>
            <a:ext cx="2721600" cy="2011200"/>
          </a:xfrm>
          <a:prstGeom prst="rect">
            <a:avLst/>
          </a:prstGeom>
          <a:solidFill>
            <a:schemeClr val="lt1"/>
          </a:solidFill>
          <a:ln cap="flat" cmpd="sng" w="23925">
            <a:solidFill>
              <a:srgbClr val="4D6154"/>
            </a:solidFill>
            <a:prstDash val="solid"/>
            <a:round/>
            <a:headEnd len="sm" w="sm" type="none"/>
            <a:tailEnd len="sm" w="sm" type="none"/>
          </a:ln>
        </p:spPr>
        <p:txBody>
          <a:bodyPr anchorCtr="0" anchor="t" bIns="76575" lIns="76575" spcFirstLastPara="1" rIns="76575" wrap="square" tIns="76575">
            <a:spAutoFit/>
          </a:bodyPr>
          <a:lstStyle/>
          <a:p>
            <a:pPr indent="0" lvl="0" marL="0" rtl="0" algn="ctr">
              <a:spcBef>
                <a:spcPts val="0"/>
              </a:spcBef>
              <a:spcAft>
                <a:spcPts val="0"/>
              </a:spcAft>
              <a:buNone/>
            </a:pPr>
            <a:r>
              <a:rPr b="1" lang="en" sz="1507">
                <a:solidFill>
                  <a:srgbClr val="4D6154"/>
                </a:solidFill>
                <a:latin typeface="Roboto Mono"/>
                <a:ea typeface="Roboto Mono"/>
                <a:cs typeface="Roboto Mono"/>
                <a:sym typeface="Roboto Mono"/>
              </a:rPr>
              <a:t>There are many factors that go into why one isn’t able to learn all that they want to.</a:t>
            </a:r>
            <a:endParaRPr b="1" sz="1507">
              <a:solidFill>
                <a:srgbClr val="4D6154"/>
              </a:solidFill>
              <a:latin typeface="Roboto Mono"/>
              <a:ea typeface="Roboto Mono"/>
              <a:cs typeface="Roboto Mono"/>
              <a:sym typeface="Roboto Mono"/>
            </a:endParaRPr>
          </a:p>
          <a:p>
            <a:pPr indent="0" lvl="0" marL="0" rtl="0" algn="ctr">
              <a:spcBef>
                <a:spcPts val="0"/>
              </a:spcBef>
              <a:spcAft>
                <a:spcPts val="0"/>
              </a:spcAft>
              <a:buNone/>
            </a:pPr>
            <a:r>
              <a:t/>
            </a:r>
            <a:endParaRPr b="1" sz="1507">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507">
                <a:solidFill>
                  <a:srgbClr val="4D6154"/>
                </a:solidFill>
                <a:latin typeface="Roboto Mono"/>
                <a:ea typeface="Roboto Mono"/>
                <a:cs typeface="Roboto Mono"/>
                <a:sym typeface="Roboto Mono"/>
              </a:rPr>
              <a:t>Forgetfulness isn’t </a:t>
            </a:r>
            <a:r>
              <a:rPr b="1" lang="en" sz="1507">
                <a:solidFill>
                  <a:srgbClr val="4D6154"/>
                </a:solidFill>
                <a:latin typeface="Roboto Mono"/>
                <a:ea typeface="Roboto Mono"/>
                <a:cs typeface="Roboto Mono"/>
                <a:sym typeface="Roboto Mono"/>
              </a:rPr>
              <a:t>one of the main reasons.</a:t>
            </a:r>
            <a:endParaRPr b="1" sz="1507">
              <a:solidFill>
                <a:srgbClr val="4D6154"/>
              </a:solidFill>
              <a:latin typeface="Roboto Mono"/>
              <a:ea typeface="Roboto Mono"/>
              <a:cs typeface="Roboto Mono"/>
              <a:sym typeface="Roboto Mono"/>
            </a:endParaRPr>
          </a:p>
        </p:txBody>
      </p:sp>
      <p:sp>
        <p:nvSpPr>
          <p:cNvPr id="331" name="Google Shape;331;p41"/>
          <p:cNvSpPr txBox="1"/>
          <p:nvPr/>
        </p:nvSpPr>
        <p:spPr>
          <a:xfrm>
            <a:off x="5878573" y="2356973"/>
            <a:ext cx="2721600" cy="1314900"/>
          </a:xfrm>
          <a:prstGeom prst="rect">
            <a:avLst/>
          </a:prstGeom>
          <a:solidFill>
            <a:schemeClr val="lt1"/>
          </a:solidFill>
          <a:ln cap="flat" cmpd="sng" w="23925">
            <a:solidFill>
              <a:srgbClr val="4D6154"/>
            </a:solidFill>
            <a:prstDash val="solid"/>
            <a:round/>
            <a:headEnd len="sm" w="sm" type="none"/>
            <a:tailEnd len="sm" w="sm" type="none"/>
          </a:ln>
        </p:spPr>
        <p:txBody>
          <a:bodyPr anchorCtr="0" anchor="t" bIns="76575" lIns="76575" spcFirstLastPara="1" rIns="76575" wrap="square" tIns="76575">
            <a:spAutoFit/>
          </a:bodyPr>
          <a:lstStyle/>
          <a:p>
            <a:pPr indent="0" lvl="0" marL="0" rtl="0" algn="ctr">
              <a:spcBef>
                <a:spcPts val="0"/>
              </a:spcBef>
              <a:spcAft>
                <a:spcPts val="0"/>
              </a:spcAft>
              <a:buNone/>
            </a:pPr>
            <a:r>
              <a:rPr b="1" lang="en" sz="1507">
                <a:solidFill>
                  <a:srgbClr val="4D6154"/>
                </a:solidFill>
                <a:latin typeface="Roboto Mono"/>
                <a:ea typeface="Roboto Mono"/>
                <a:cs typeface="Roboto Mono"/>
                <a:sym typeface="Roboto Mono"/>
              </a:rPr>
              <a:t>In the next prototype, </a:t>
            </a:r>
            <a:r>
              <a:rPr b="1" lang="en" sz="1507">
                <a:solidFill>
                  <a:srgbClr val="4D6154"/>
                </a:solidFill>
                <a:latin typeface="Roboto Mono"/>
                <a:ea typeface="Roboto Mono"/>
                <a:cs typeface="Roboto Mono"/>
                <a:sym typeface="Roboto Mono"/>
              </a:rPr>
              <a:t>hypothetically, it would be good to test reception to reminders.</a:t>
            </a:r>
            <a:endParaRPr b="1" sz="1507">
              <a:solidFill>
                <a:srgbClr val="4D6154"/>
              </a:solidFill>
              <a:latin typeface="Roboto Mono"/>
              <a:ea typeface="Roboto Mono"/>
              <a:cs typeface="Roboto Mono"/>
              <a:sym typeface="Roboto Mono"/>
            </a:endParaRPr>
          </a:p>
        </p:txBody>
      </p:sp>
      <p:pic>
        <p:nvPicPr>
          <p:cNvPr id="332" name="Google Shape;332;p41"/>
          <p:cNvPicPr preferRelativeResize="0"/>
          <p:nvPr/>
        </p:nvPicPr>
        <p:blipFill>
          <a:blip r:embed="rId3">
            <a:alphaModFix/>
          </a:blip>
          <a:stretch>
            <a:fillRect/>
          </a:stretch>
        </p:blipFill>
        <p:spPr>
          <a:xfrm>
            <a:off x="1966350" y="1856587"/>
            <a:ext cx="1522700" cy="1525625"/>
          </a:xfrm>
          <a:prstGeom prst="rect">
            <a:avLst/>
          </a:prstGeom>
          <a:noFill/>
          <a:ln>
            <a:noFill/>
          </a:ln>
        </p:spPr>
      </p:pic>
      <p:pic>
        <p:nvPicPr>
          <p:cNvPr id="333" name="Google Shape;333;p41"/>
          <p:cNvPicPr preferRelativeResize="0"/>
          <p:nvPr/>
        </p:nvPicPr>
        <p:blipFill>
          <a:blip r:embed="rId4">
            <a:alphaModFix/>
          </a:blip>
          <a:stretch>
            <a:fillRect/>
          </a:stretch>
        </p:blipFill>
        <p:spPr>
          <a:xfrm>
            <a:off x="2585250" y="550025"/>
            <a:ext cx="1181226" cy="1183500"/>
          </a:xfrm>
          <a:prstGeom prst="rect">
            <a:avLst/>
          </a:prstGeom>
          <a:noFill/>
          <a:ln>
            <a:noFill/>
          </a:ln>
        </p:spPr>
      </p:pic>
      <p:pic>
        <p:nvPicPr>
          <p:cNvPr id="334" name="Google Shape;334;p41"/>
          <p:cNvPicPr preferRelativeResize="0"/>
          <p:nvPr/>
        </p:nvPicPr>
        <p:blipFill>
          <a:blip r:embed="rId5">
            <a:alphaModFix/>
          </a:blip>
          <a:stretch>
            <a:fillRect/>
          </a:stretch>
        </p:blipFill>
        <p:spPr>
          <a:xfrm>
            <a:off x="181750" y="3404600"/>
            <a:ext cx="1620213" cy="1623329"/>
          </a:xfrm>
          <a:prstGeom prst="rect">
            <a:avLst/>
          </a:prstGeom>
          <a:noFill/>
          <a:ln>
            <a:noFill/>
          </a:ln>
        </p:spPr>
      </p:pic>
      <p:pic>
        <p:nvPicPr>
          <p:cNvPr id="335" name="Google Shape;335;p41"/>
          <p:cNvPicPr preferRelativeResize="0"/>
          <p:nvPr/>
        </p:nvPicPr>
        <p:blipFill>
          <a:blip r:embed="rId6">
            <a:alphaModFix/>
          </a:blip>
          <a:stretch>
            <a:fillRect/>
          </a:stretch>
        </p:blipFill>
        <p:spPr>
          <a:xfrm>
            <a:off x="134576" y="1688275"/>
            <a:ext cx="1667400" cy="1670626"/>
          </a:xfrm>
          <a:prstGeom prst="rect">
            <a:avLst/>
          </a:prstGeom>
          <a:noFill/>
          <a:ln>
            <a:noFill/>
          </a:ln>
        </p:spPr>
      </p:pic>
      <p:pic>
        <p:nvPicPr>
          <p:cNvPr id="336" name="Google Shape;336;p41"/>
          <p:cNvPicPr preferRelativeResize="0"/>
          <p:nvPr/>
        </p:nvPicPr>
        <p:blipFill>
          <a:blip r:embed="rId7">
            <a:alphaModFix/>
          </a:blip>
          <a:stretch>
            <a:fillRect/>
          </a:stretch>
        </p:blipFill>
        <p:spPr>
          <a:xfrm>
            <a:off x="1966350" y="3505247"/>
            <a:ext cx="1522700" cy="1522680"/>
          </a:xfrm>
          <a:prstGeom prst="rect">
            <a:avLst/>
          </a:prstGeom>
          <a:noFill/>
          <a:ln>
            <a:noFill/>
          </a:ln>
        </p:spPr>
      </p:pic>
      <p:pic>
        <p:nvPicPr>
          <p:cNvPr id="337" name="Google Shape;337;p41"/>
          <p:cNvPicPr preferRelativeResize="0"/>
          <p:nvPr/>
        </p:nvPicPr>
        <p:blipFill>
          <a:blip r:embed="rId8">
            <a:alphaModFix/>
          </a:blip>
          <a:stretch>
            <a:fillRect/>
          </a:stretch>
        </p:blipFill>
        <p:spPr>
          <a:xfrm>
            <a:off x="3587250" y="1894425"/>
            <a:ext cx="1363976" cy="1363950"/>
          </a:xfrm>
          <a:prstGeom prst="rect">
            <a:avLst/>
          </a:prstGeom>
          <a:noFill/>
          <a:ln>
            <a:noFill/>
          </a:ln>
        </p:spPr>
      </p:pic>
      <p:pic>
        <p:nvPicPr>
          <p:cNvPr id="338" name="Google Shape;338;p41"/>
          <p:cNvPicPr preferRelativeResize="0"/>
          <p:nvPr/>
        </p:nvPicPr>
        <p:blipFill>
          <a:blip r:embed="rId9">
            <a:alphaModFix/>
          </a:blip>
          <a:stretch>
            <a:fillRect/>
          </a:stretch>
        </p:blipFill>
        <p:spPr>
          <a:xfrm>
            <a:off x="3587250" y="3403950"/>
            <a:ext cx="1570914" cy="1670625"/>
          </a:xfrm>
          <a:prstGeom prst="rect">
            <a:avLst/>
          </a:prstGeom>
          <a:noFill/>
          <a:ln>
            <a:noFill/>
          </a:ln>
        </p:spPr>
      </p:pic>
      <p:pic>
        <p:nvPicPr>
          <p:cNvPr id="339" name="Google Shape;339;p41"/>
          <p:cNvPicPr preferRelativeResize="0"/>
          <p:nvPr/>
        </p:nvPicPr>
        <p:blipFill>
          <a:blip r:embed="rId10">
            <a:alphaModFix/>
          </a:blip>
          <a:stretch>
            <a:fillRect/>
          </a:stretch>
        </p:blipFill>
        <p:spPr>
          <a:xfrm>
            <a:off x="3893822" y="516354"/>
            <a:ext cx="1230125" cy="1232493"/>
          </a:xfrm>
          <a:prstGeom prst="rect">
            <a:avLst/>
          </a:prstGeom>
          <a:noFill/>
          <a:ln>
            <a:noFill/>
          </a:ln>
        </p:spPr>
      </p:pic>
      <p:sp>
        <p:nvSpPr>
          <p:cNvPr id="340" name="Google Shape;340;p41"/>
          <p:cNvSpPr txBox="1"/>
          <p:nvPr/>
        </p:nvSpPr>
        <p:spPr>
          <a:xfrm>
            <a:off x="5660513" y="3781563"/>
            <a:ext cx="3249300" cy="1293000"/>
          </a:xfrm>
          <a:prstGeom prst="rect">
            <a:avLst/>
          </a:prstGeom>
          <a:solidFill>
            <a:schemeClr val="accent6"/>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Roboto Mono"/>
                <a:ea typeface="Roboto Mono"/>
                <a:cs typeface="Roboto Mono"/>
                <a:sym typeface="Roboto Mono"/>
              </a:rPr>
              <a:t>It was valid to assume that people are curious to learn </a:t>
            </a:r>
            <a:r>
              <a:rPr b="1" lang="en" sz="1800" u="sng">
                <a:solidFill>
                  <a:schemeClr val="dk1"/>
                </a:solidFill>
                <a:latin typeface="Roboto Mono"/>
                <a:ea typeface="Roboto Mono"/>
                <a:cs typeface="Roboto Mono"/>
                <a:sym typeface="Roboto Mono"/>
              </a:rPr>
              <a:t>a lot</a:t>
            </a:r>
            <a:r>
              <a:rPr b="1" lang="en" sz="1800">
                <a:solidFill>
                  <a:schemeClr val="dk1"/>
                </a:solidFill>
                <a:latin typeface="Roboto Mono"/>
                <a:ea typeface="Roboto Mono"/>
                <a:cs typeface="Roboto Mono"/>
                <a:sym typeface="Roboto Mono"/>
              </a:rPr>
              <a:t> but simply haven’t.</a:t>
            </a:r>
            <a:endParaRPr b="1" sz="1800">
              <a:solidFill>
                <a:schemeClr val="dk1"/>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nvSpPr>
        <p:spPr>
          <a:xfrm>
            <a:off x="433900" y="257675"/>
            <a:ext cx="8180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1"/>
                </a:solidFill>
                <a:latin typeface="Roboto Mono"/>
                <a:ea typeface="Roboto Mono"/>
                <a:cs typeface="Roboto Mono"/>
                <a:sym typeface="Roboto Mono"/>
              </a:rPr>
              <a:t>RECAP OF ASSIGNMENT 1 FINDINGS</a:t>
            </a:r>
            <a:endParaRPr b="1" sz="3400">
              <a:solidFill>
                <a:schemeClr val="dk1"/>
              </a:solidFill>
              <a:latin typeface="Roboto Mono"/>
              <a:ea typeface="Roboto Mono"/>
              <a:cs typeface="Roboto Mono"/>
              <a:sym typeface="Roboto Mono"/>
            </a:endParaRPr>
          </a:p>
        </p:txBody>
      </p:sp>
      <p:sp>
        <p:nvSpPr>
          <p:cNvPr id="74" name="Google Shape;74;p15"/>
          <p:cNvSpPr txBox="1"/>
          <p:nvPr/>
        </p:nvSpPr>
        <p:spPr>
          <a:xfrm>
            <a:off x="1936925" y="1834975"/>
            <a:ext cx="533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75" name="Google Shape;75;p15"/>
          <p:cNvSpPr txBox="1"/>
          <p:nvPr/>
        </p:nvSpPr>
        <p:spPr>
          <a:xfrm>
            <a:off x="943950" y="1200000"/>
            <a:ext cx="7256100" cy="3093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700">
                <a:solidFill>
                  <a:schemeClr val="accent2"/>
                </a:solidFill>
                <a:latin typeface="Roboto Mono"/>
                <a:ea typeface="Roboto Mono"/>
                <a:cs typeface="Roboto Mono"/>
                <a:sym typeface="Roboto Mono"/>
              </a:rPr>
              <a:t>Productivity</a:t>
            </a:r>
            <a:r>
              <a:rPr lang="en" sz="2700">
                <a:solidFill>
                  <a:srgbClr val="4D6154"/>
                </a:solidFill>
                <a:latin typeface="Roboto Mono"/>
                <a:ea typeface="Roboto Mono"/>
                <a:cs typeface="Roboto Mono"/>
                <a:sym typeface="Roboto Mono"/>
              </a:rPr>
              <a:t> isn't just task management, </a:t>
            </a:r>
            <a:r>
              <a:rPr b="1" lang="en" sz="2700" u="sng">
                <a:solidFill>
                  <a:schemeClr val="accent2"/>
                </a:solidFill>
                <a:latin typeface="Roboto Mono"/>
                <a:ea typeface="Roboto Mono"/>
                <a:cs typeface="Roboto Mono"/>
                <a:sym typeface="Roboto Mono"/>
              </a:rPr>
              <a:t>it's a deeply emotional experience tied to one's identity and values</a:t>
            </a:r>
            <a:r>
              <a:rPr lang="en" sz="2700">
                <a:solidFill>
                  <a:srgbClr val="4D6154"/>
                </a:solidFill>
                <a:latin typeface="Roboto Mono"/>
                <a:ea typeface="Roboto Mono"/>
                <a:cs typeface="Roboto Mono"/>
                <a:sym typeface="Roboto Mono"/>
              </a:rPr>
              <a:t>; sense of self-worth is targeted when one doesn’t meet their definition of productivity.</a:t>
            </a:r>
            <a:endParaRPr sz="2700">
              <a:solidFill>
                <a:srgbClr val="4D6154"/>
              </a:solidFill>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2"/>
          <p:cNvSpPr/>
          <p:nvPr/>
        </p:nvSpPr>
        <p:spPr>
          <a:xfrm>
            <a:off x="1874850" y="1145250"/>
            <a:ext cx="5394300" cy="2853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42"/>
          <p:cNvSpPr txBox="1"/>
          <p:nvPr/>
        </p:nvSpPr>
        <p:spPr>
          <a:xfrm>
            <a:off x="2205450" y="1578900"/>
            <a:ext cx="4733100" cy="198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chemeClr val="lt1"/>
                </a:solidFill>
                <a:latin typeface="Roboto Mono"/>
                <a:ea typeface="Roboto Mono"/>
                <a:cs typeface="Roboto Mono"/>
                <a:sym typeface="Roboto Mono"/>
              </a:rPr>
              <a:t>Emotional Scheduling Reflections</a:t>
            </a:r>
            <a:endParaRPr b="1" sz="3900">
              <a:solidFill>
                <a:schemeClr val="lt1"/>
              </a:solidFill>
              <a:latin typeface="Roboto Mono"/>
              <a:ea typeface="Roboto Mono"/>
              <a:cs typeface="Roboto Mono"/>
              <a:sym typeface="Roboto Mono"/>
            </a:endParaRPr>
          </a:p>
        </p:txBody>
      </p:sp>
      <p:sp>
        <p:nvSpPr>
          <p:cNvPr id="347" name="Google Shape;347;p42"/>
          <p:cNvSpPr txBox="1"/>
          <p:nvPr/>
        </p:nvSpPr>
        <p:spPr>
          <a:xfrm>
            <a:off x="2217150" y="4317675"/>
            <a:ext cx="4709700" cy="6618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rgbClr val="4D6154"/>
                </a:solidFill>
                <a:latin typeface="Roboto Mono"/>
                <a:ea typeface="Roboto Mono"/>
                <a:cs typeface="Roboto Mono"/>
                <a:sym typeface="Roboto Mono"/>
              </a:rPr>
              <a:t>PROTOTYPE 2</a:t>
            </a:r>
            <a:endParaRPr b="1" sz="3100">
              <a:solidFill>
                <a:srgbClr val="4D6154"/>
              </a:solidFill>
              <a:latin typeface="Roboto Mono"/>
              <a:ea typeface="Roboto Mono"/>
              <a:cs typeface="Roboto Mono"/>
              <a:sym typeface="Roboto Mono"/>
            </a:endParaRPr>
          </a:p>
        </p:txBody>
      </p:sp>
      <p:sp>
        <p:nvSpPr>
          <p:cNvPr id="348" name="Google Shape;348;p42"/>
          <p:cNvSpPr txBox="1"/>
          <p:nvPr/>
        </p:nvSpPr>
        <p:spPr>
          <a:xfrm>
            <a:off x="2110975" y="714275"/>
            <a:ext cx="51102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1300">
                <a:solidFill>
                  <a:schemeClr val="dk1"/>
                </a:solidFill>
                <a:highlight>
                  <a:srgbClr val="F4CCCC"/>
                </a:highlight>
                <a:latin typeface="Times New Roman"/>
                <a:ea typeface="Times New Roman"/>
                <a:cs typeface="Times New Roman"/>
                <a:sym typeface="Times New Roman"/>
              </a:rPr>
              <a:t>HMW… help track emotional fulfillment?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3"/>
          <p:cNvPicPr preferRelativeResize="0"/>
          <p:nvPr/>
        </p:nvPicPr>
        <p:blipFill>
          <a:blip r:embed="rId3">
            <a:alphaModFix amt="58999"/>
          </a:blip>
          <a:stretch>
            <a:fillRect/>
          </a:stretch>
        </p:blipFill>
        <p:spPr>
          <a:xfrm rot="3215963">
            <a:off x="5815550" y="1533625"/>
            <a:ext cx="1153142" cy="863775"/>
          </a:xfrm>
          <a:prstGeom prst="rect">
            <a:avLst/>
          </a:prstGeom>
          <a:noFill/>
          <a:ln>
            <a:noFill/>
          </a:ln>
        </p:spPr>
      </p:pic>
      <p:pic>
        <p:nvPicPr>
          <p:cNvPr id="354" name="Google Shape;354;p43"/>
          <p:cNvPicPr preferRelativeResize="0"/>
          <p:nvPr/>
        </p:nvPicPr>
        <p:blipFill>
          <a:blip r:embed="rId3">
            <a:alphaModFix amt="58999"/>
          </a:blip>
          <a:stretch>
            <a:fillRect/>
          </a:stretch>
        </p:blipFill>
        <p:spPr>
          <a:xfrm rot="513105">
            <a:off x="2471950" y="1707975"/>
            <a:ext cx="1153143" cy="863775"/>
          </a:xfrm>
          <a:prstGeom prst="rect">
            <a:avLst/>
          </a:prstGeom>
          <a:noFill/>
          <a:ln>
            <a:noFill/>
          </a:ln>
        </p:spPr>
      </p:pic>
      <p:sp>
        <p:nvSpPr>
          <p:cNvPr id="355" name="Google Shape;355;p43"/>
          <p:cNvSpPr/>
          <p:nvPr/>
        </p:nvSpPr>
        <p:spPr>
          <a:xfrm>
            <a:off x="1767450" y="3801875"/>
            <a:ext cx="5609100" cy="1146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Roboto Mono SemiBold"/>
                <a:ea typeface="Roboto Mono SemiBold"/>
                <a:cs typeface="Roboto Mono SemiBold"/>
                <a:sym typeface="Roboto Mono SemiBold"/>
              </a:rPr>
              <a:t>People don't already seek patterns in their emotions.</a:t>
            </a:r>
            <a:endParaRPr sz="2100">
              <a:solidFill>
                <a:schemeClr val="lt1"/>
              </a:solidFill>
              <a:latin typeface="Roboto Mono SemiBold"/>
              <a:ea typeface="Roboto Mono SemiBold"/>
              <a:cs typeface="Roboto Mono SemiBold"/>
              <a:sym typeface="Roboto Mono SemiBold"/>
            </a:endParaRPr>
          </a:p>
        </p:txBody>
      </p:sp>
      <p:sp>
        <p:nvSpPr>
          <p:cNvPr id="356" name="Google Shape;356;p43"/>
          <p:cNvSpPr txBox="1"/>
          <p:nvPr/>
        </p:nvSpPr>
        <p:spPr>
          <a:xfrm>
            <a:off x="3145225" y="3148550"/>
            <a:ext cx="3001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Our Assumption:</a:t>
            </a:r>
            <a:endParaRPr b="1" sz="2200">
              <a:solidFill>
                <a:srgbClr val="4D6154"/>
              </a:solidFill>
              <a:latin typeface="Roboto Mono"/>
              <a:ea typeface="Roboto Mono"/>
              <a:cs typeface="Roboto Mono"/>
              <a:sym typeface="Roboto Mono"/>
            </a:endParaRPr>
          </a:p>
        </p:txBody>
      </p:sp>
      <p:sp>
        <p:nvSpPr>
          <p:cNvPr id="357" name="Google Shape;357;p43"/>
          <p:cNvSpPr/>
          <p:nvPr/>
        </p:nvSpPr>
        <p:spPr>
          <a:xfrm>
            <a:off x="4329600" y="2685876"/>
            <a:ext cx="484800" cy="363900"/>
          </a:xfrm>
          <a:prstGeom prst="downArrow">
            <a:avLst>
              <a:gd fmla="val 50000" name="adj1"/>
              <a:gd fmla="val 50000" name="adj2"/>
            </a:avLst>
          </a:prstGeom>
          <a:solidFill>
            <a:schemeClr val="accent4"/>
          </a:solidFill>
          <a:ln cap="flat" cmpd="sng" w="9525">
            <a:solidFill>
              <a:srgbClr val="4D6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43"/>
          <p:cNvSpPr/>
          <p:nvPr/>
        </p:nvSpPr>
        <p:spPr>
          <a:xfrm>
            <a:off x="821550" y="737550"/>
            <a:ext cx="7500900" cy="18342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Roboto Mono SemiBold"/>
                <a:ea typeface="Roboto Mono SemiBold"/>
                <a:cs typeface="Roboto Mono SemiBold"/>
                <a:sym typeface="Roboto Mono SemiBold"/>
              </a:rPr>
              <a:t>An emotional check in that asks you to select how you're feeling and why after events in your calendar, </a:t>
            </a:r>
            <a:r>
              <a:rPr lang="en" sz="1900">
                <a:solidFill>
                  <a:schemeClr val="lt1"/>
                </a:solidFill>
                <a:latin typeface="Roboto Mono SemiBold"/>
                <a:ea typeface="Roboto Mono SemiBold"/>
                <a:cs typeface="Roboto Mono SemiBold"/>
                <a:sym typeface="Roboto Mono SemiBold"/>
              </a:rPr>
              <a:t>allowing you to remember the situations that make you feel certain ways and providing tools that help you prepare if any regular patterns of discomfort come up.</a:t>
            </a:r>
            <a:endParaRPr sz="1900">
              <a:solidFill>
                <a:schemeClr val="lt1"/>
              </a:solidFill>
              <a:latin typeface="Roboto Mono SemiBold"/>
              <a:ea typeface="Roboto Mono SemiBold"/>
              <a:cs typeface="Roboto Mono SemiBold"/>
              <a:sym typeface="Roboto Mono SemiBold"/>
            </a:endParaRPr>
          </a:p>
        </p:txBody>
      </p:sp>
      <p:sp>
        <p:nvSpPr>
          <p:cNvPr id="359" name="Google Shape;359;p43"/>
          <p:cNvSpPr txBox="1"/>
          <p:nvPr/>
        </p:nvSpPr>
        <p:spPr>
          <a:xfrm>
            <a:off x="3071100" y="84225"/>
            <a:ext cx="3001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Our Solution:</a:t>
            </a:r>
            <a:endParaRPr b="1" sz="2200">
              <a:solidFill>
                <a:srgbClr val="4D6154"/>
              </a:solidFill>
              <a:latin typeface="Roboto Mono"/>
              <a:ea typeface="Roboto Mono"/>
              <a:cs typeface="Roboto Mono"/>
              <a:sym typeface="Roboto Mono"/>
            </a:endParaRPr>
          </a:p>
        </p:txBody>
      </p:sp>
      <p:pic>
        <p:nvPicPr>
          <p:cNvPr id="360" name="Google Shape;360;p43" title="37018921_web1_StanfordTree-PDN-240803-Herman_1-removebg-preview.png"/>
          <p:cNvPicPr preferRelativeResize="0"/>
          <p:nvPr/>
        </p:nvPicPr>
        <p:blipFill>
          <a:blip r:embed="rId4">
            <a:alphaModFix amt="47000"/>
          </a:blip>
          <a:stretch>
            <a:fillRect/>
          </a:stretch>
        </p:blipFill>
        <p:spPr>
          <a:xfrm>
            <a:off x="-444025" y="2518825"/>
            <a:ext cx="2211476" cy="2765599"/>
          </a:xfrm>
          <a:prstGeom prst="rect">
            <a:avLst/>
          </a:prstGeom>
          <a:noFill/>
          <a:ln>
            <a:noFill/>
          </a:ln>
        </p:spPr>
      </p:pic>
      <p:pic>
        <p:nvPicPr>
          <p:cNvPr id="361" name="Google Shape;361;p43"/>
          <p:cNvPicPr preferRelativeResize="0"/>
          <p:nvPr/>
        </p:nvPicPr>
        <p:blipFill>
          <a:blip r:embed="rId3">
            <a:alphaModFix amt="58999"/>
          </a:blip>
          <a:stretch>
            <a:fillRect/>
          </a:stretch>
        </p:blipFill>
        <p:spPr>
          <a:xfrm>
            <a:off x="1029125" y="2474425"/>
            <a:ext cx="1153142" cy="863775"/>
          </a:xfrm>
          <a:prstGeom prst="rect">
            <a:avLst/>
          </a:prstGeom>
          <a:noFill/>
          <a:ln>
            <a:noFill/>
          </a:ln>
        </p:spPr>
      </p:pic>
      <p:pic>
        <p:nvPicPr>
          <p:cNvPr id="362" name="Google Shape;362;p43"/>
          <p:cNvPicPr preferRelativeResize="0"/>
          <p:nvPr/>
        </p:nvPicPr>
        <p:blipFill>
          <a:blip r:embed="rId3">
            <a:alphaModFix amt="58999"/>
          </a:blip>
          <a:stretch>
            <a:fillRect/>
          </a:stretch>
        </p:blipFill>
        <p:spPr>
          <a:xfrm rot="3177926">
            <a:off x="7225425" y="2519475"/>
            <a:ext cx="1153142" cy="863775"/>
          </a:xfrm>
          <a:prstGeom prst="rect">
            <a:avLst/>
          </a:prstGeom>
          <a:noFill/>
          <a:ln>
            <a:noFill/>
          </a:ln>
        </p:spPr>
      </p:pic>
      <p:pic>
        <p:nvPicPr>
          <p:cNvPr id="363" name="Google Shape;363;p43"/>
          <p:cNvPicPr preferRelativeResize="0"/>
          <p:nvPr/>
        </p:nvPicPr>
        <p:blipFill>
          <a:blip r:embed="rId3">
            <a:alphaModFix amt="58999"/>
          </a:blip>
          <a:stretch>
            <a:fillRect/>
          </a:stretch>
        </p:blipFill>
        <p:spPr>
          <a:xfrm rot="3177926">
            <a:off x="8556925" y="3469738"/>
            <a:ext cx="1153142" cy="863775"/>
          </a:xfrm>
          <a:prstGeom prst="rect">
            <a:avLst/>
          </a:prstGeom>
          <a:noFill/>
          <a:ln>
            <a:noFill/>
          </a:ln>
        </p:spPr>
      </p:pic>
      <p:sp>
        <p:nvSpPr>
          <p:cNvPr id="364" name="Google Shape;364;p43"/>
          <p:cNvSpPr txBox="1"/>
          <p:nvPr/>
        </p:nvSpPr>
        <p:spPr>
          <a:xfrm>
            <a:off x="0" y="0"/>
            <a:ext cx="3000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highlight>
                  <a:srgbClr val="F4CCCC"/>
                </a:highlight>
                <a:latin typeface="Times New Roman"/>
                <a:ea typeface="Times New Roman"/>
                <a:cs typeface="Times New Roman"/>
                <a:sym typeface="Times New Roman"/>
              </a:rPr>
              <a:t>HMW… help track emotional fulfillment?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p:nvPr/>
        </p:nvSpPr>
        <p:spPr>
          <a:xfrm>
            <a:off x="146529" y="85475"/>
            <a:ext cx="2955300" cy="4994400"/>
          </a:xfrm>
          <a:prstGeom prst="rect">
            <a:avLst/>
          </a:prstGeom>
          <a:solidFill>
            <a:schemeClr val="lt1"/>
          </a:solidFill>
          <a:ln cap="flat" cmpd="sng" w="38100">
            <a:solidFill>
              <a:srgbClr val="4D6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44"/>
          <p:cNvSpPr/>
          <p:nvPr/>
        </p:nvSpPr>
        <p:spPr>
          <a:xfrm>
            <a:off x="3808500" y="903650"/>
            <a:ext cx="5067900" cy="4063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100">
                <a:solidFill>
                  <a:schemeClr val="lt1"/>
                </a:solidFill>
                <a:latin typeface="Roboto Mono Medium"/>
                <a:ea typeface="Roboto Mono Medium"/>
                <a:cs typeface="Roboto Mono Medium"/>
                <a:sym typeface="Roboto Mono Medium"/>
              </a:rPr>
              <a:t>1.</a:t>
            </a:r>
            <a:r>
              <a:rPr lang="en" sz="1800">
                <a:solidFill>
                  <a:schemeClr val="lt1"/>
                </a:solidFill>
                <a:latin typeface="Roboto Mono Medium"/>
                <a:ea typeface="Roboto Mono Medium"/>
                <a:cs typeface="Roboto Mono Medium"/>
                <a:sym typeface="Roboto Mono Medium"/>
              </a:rPr>
              <a:t> Ask participant to write down everything they did in the last two days.</a:t>
            </a:r>
            <a:endParaRPr sz="1800">
              <a:solidFill>
                <a:schemeClr val="lt1"/>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800">
              <a:solidFill>
                <a:schemeClr val="lt1"/>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rPr lang="en" sz="1800">
                <a:solidFill>
                  <a:schemeClr val="lt1"/>
                </a:solidFill>
                <a:latin typeface="Roboto Mono Medium"/>
                <a:ea typeface="Roboto Mono Medium"/>
                <a:cs typeface="Roboto Mono Medium"/>
                <a:sym typeface="Roboto Mono Medium"/>
              </a:rPr>
              <a:t>2. Have them plot the valence of each event in chronological order (higher on the board/map = more positive).</a:t>
            </a:r>
            <a:endParaRPr sz="1800">
              <a:solidFill>
                <a:schemeClr val="lt1"/>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1800">
              <a:solidFill>
                <a:schemeClr val="lt1"/>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rPr lang="en" sz="1800">
                <a:solidFill>
                  <a:schemeClr val="lt1"/>
                </a:solidFill>
                <a:latin typeface="Roboto Mono Medium"/>
                <a:ea typeface="Roboto Mono Medium"/>
                <a:cs typeface="Roboto Mono Medium"/>
                <a:sym typeface="Roboto Mono Medium"/>
              </a:rPr>
              <a:t>3. Ask them to reflect on the experience of intentionally attaching emotions to their events.</a:t>
            </a:r>
            <a:endParaRPr sz="1800">
              <a:solidFill>
                <a:schemeClr val="lt1"/>
              </a:solidFill>
              <a:latin typeface="Roboto Mono Medium"/>
              <a:ea typeface="Roboto Mono Medium"/>
              <a:cs typeface="Roboto Mono Medium"/>
              <a:sym typeface="Roboto Mono Medium"/>
            </a:endParaRPr>
          </a:p>
        </p:txBody>
      </p:sp>
      <p:sp>
        <p:nvSpPr>
          <p:cNvPr id="371" name="Google Shape;371;p44"/>
          <p:cNvSpPr txBox="1"/>
          <p:nvPr/>
        </p:nvSpPr>
        <p:spPr>
          <a:xfrm>
            <a:off x="3748950" y="85475"/>
            <a:ext cx="5187000" cy="615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4D6154"/>
                </a:solidFill>
                <a:latin typeface="Roboto Mono"/>
                <a:ea typeface="Roboto Mono"/>
                <a:cs typeface="Roboto Mono"/>
                <a:sym typeface="Roboto Mono"/>
              </a:rPr>
              <a:t>EXPERIENCE PROTOTYPE #2</a:t>
            </a:r>
            <a:endParaRPr b="1" sz="2800">
              <a:solidFill>
                <a:srgbClr val="4D6154"/>
              </a:solidFill>
              <a:latin typeface="Roboto Mono"/>
              <a:ea typeface="Roboto Mono"/>
              <a:cs typeface="Roboto Mono"/>
              <a:sym typeface="Roboto Mono"/>
            </a:endParaRPr>
          </a:p>
        </p:txBody>
      </p:sp>
      <p:pic>
        <p:nvPicPr>
          <p:cNvPr id="372" name="Google Shape;372;p44" title="IMG_7716.jpg"/>
          <p:cNvPicPr preferRelativeResize="0"/>
          <p:nvPr/>
        </p:nvPicPr>
        <p:blipFill rotWithShape="1">
          <a:blip r:embed="rId3">
            <a:alphaModFix/>
          </a:blip>
          <a:srcRect b="0" l="13990" r="4383" t="0"/>
          <a:stretch/>
        </p:blipFill>
        <p:spPr>
          <a:xfrm>
            <a:off x="281250" y="2499475"/>
            <a:ext cx="2685875" cy="2467976"/>
          </a:xfrm>
          <a:prstGeom prst="rect">
            <a:avLst/>
          </a:prstGeom>
          <a:noFill/>
          <a:ln>
            <a:noFill/>
          </a:ln>
        </p:spPr>
      </p:pic>
      <p:pic>
        <p:nvPicPr>
          <p:cNvPr id="373" name="Google Shape;373;p44" title="IMG_7710.jpg"/>
          <p:cNvPicPr preferRelativeResize="0"/>
          <p:nvPr/>
        </p:nvPicPr>
        <p:blipFill>
          <a:blip r:embed="rId4">
            <a:alphaModFix/>
          </a:blip>
          <a:stretch>
            <a:fillRect/>
          </a:stretch>
        </p:blipFill>
        <p:spPr>
          <a:xfrm rot="-5400000">
            <a:off x="614000" y="-114623"/>
            <a:ext cx="2039324" cy="2685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p:nvPr/>
        </p:nvSpPr>
        <p:spPr>
          <a:xfrm>
            <a:off x="184350" y="965625"/>
            <a:ext cx="3868800" cy="9705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1"/>
                </a:solidFill>
                <a:latin typeface="Roboto Mono Medium"/>
                <a:ea typeface="Roboto Mono Medium"/>
                <a:cs typeface="Roboto Mono Medium"/>
                <a:sym typeface="Roboto Mono Medium"/>
              </a:rPr>
              <a:t>Upperclassmen Dorm Complex</a:t>
            </a:r>
            <a:endParaRPr i="1">
              <a:solidFill>
                <a:schemeClr val="lt1"/>
              </a:solidFill>
              <a:latin typeface="Roboto Mono Medium"/>
              <a:ea typeface="Roboto Mono Medium"/>
              <a:cs typeface="Roboto Mono Medium"/>
              <a:sym typeface="Roboto Mono Medium"/>
            </a:endParaRPr>
          </a:p>
        </p:txBody>
      </p:sp>
      <p:sp>
        <p:nvSpPr>
          <p:cNvPr id="379" name="Google Shape;379;p45"/>
          <p:cNvSpPr txBox="1"/>
          <p:nvPr/>
        </p:nvSpPr>
        <p:spPr>
          <a:xfrm>
            <a:off x="615675" y="85475"/>
            <a:ext cx="8320500" cy="615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4D6154"/>
                </a:solidFill>
                <a:latin typeface="Roboto Mono"/>
                <a:ea typeface="Roboto Mono"/>
                <a:cs typeface="Roboto Mono"/>
                <a:sym typeface="Roboto Mono"/>
              </a:rPr>
              <a:t>PARTICIPANTS: EXPERIENCE PROTOTYPE #1</a:t>
            </a:r>
            <a:endParaRPr b="1" sz="2800">
              <a:solidFill>
                <a:srgbClr val="4D6154"/>
              </a:solidFill>
              <a:latin typeface="Roboto Mono"/>
              <a:ea typeface="Roboto Mono"/>
              <a:cs typeface="Roboto Mono"/>
              <a:sym typeface="Roboto Mono"/>
            </a:endParaRPr>
          </a:p>
        </p:txBody>
      </p:sp>
      <p:sp>
        <p:nvSpPr>
          <p:cNvPr id="380" name="Google Shape;380;p45"/>
          <p:cNvSpPr/>
          <p:nvPr/>
        </p:nvSpPr>
        <p:spPr>
          <a:xfrm>
            <a:off x="5440050" y="1722450"/>
            <a:ext cx="3495900" cy="22959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lt1"/>
                </a:solidFill>
                <a:latin typeface="Roboto Mono Medium"/>
                <a:ea typeface="Roboto Mono Medium"/>
                <a:cs typeface="Roboto Mono Medium"/>
                <a:sym typeface="Roboto Mono Medium"/>
              </a:rPr>
              <a:t>We wanted to </a:t>
            </a:r>
            <a:r>
              <a:rPr lang="en" sz="1800">
                <a:solidFill>
                  <a:schemeClr val="lt1"/>
                </a:solidFill>
                <a:highlight>
                  <a:srgbClr val="1A727B"/>
                </a:highlight>
                <a:latin typeface="Roboto Mono Medium"/>
                <a:ea typeface="Roboto Mono Medium"/>
                <a:cs typeface="Roboto Mono Medium"/>
                <a:sym typeface="Roboto Mono Medium"/>
              </a:rPr>
              <a:t>capture the emotions from the end of the day</a:t>
            </a:r>
            <a:r>
              <a:rPr lang="en" sz="1800">
                <a:solidFill>
                  <a:schemeClr val="lt1"/>
                </a:solidFill>
                <a:latin typeface="Roboto Mono Medium"/>
                <a:ea typeface="Roboto Mono Medium"/>
                <a:cs typeface="Roboto Mono Medium"/>
                <a:sym typeface="Roboto Mono Medium"/>
              </a:rPr>
              <a:t> which we figured would be easiest to do if we recruited someone in their home. </a:t>
            </a:r>
            <a:endParaRPr i="1">
              <a:solidFill>
                <a:schemeClr val="lt1"/>
              </a:solidFill>
              <a:latin typeface="Roboto Mono Medium"/>
              <a:ea typeface="Roboto Mono Medium"/>
              <a:cs typeface="Roboto Mono Medium"/>
              <a:sym typeface="Roboto Mono Medium"/>
            </a:endParaRPr>
          </a:p>
        </p:txBody>
      </p:sp>
      <p:sp>
        <p:nvSpPr>
          <p:cNvPr id="381" name="Google Shape;381;p45"/>
          <p:cNvSpPr/>
          <p:nvPr/>
        </p:nvSpPr>
        <p:spPr>
          <a:xfrm>
            <a:off x="208325" y="2472025"/>
            <a:ext cx="3154500" cy="18576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lt1"/>
                </a:solidFill>
                <a:highlight>
                  <a:srgbClr val="1A727B"/>
                </a:highlight>
                <a:latin typeface="Roboto Mono"/>
                <a:ea typeface="Roboto Mono"/>
                <a:cs typeface="Roboto Mono"/>
                <a:sym typeface="Roboto Mono"/>
              </a:rPr>
              <a:t>Venezuelan Junior studying Engineering</a:t>
            </a:r>
            <a:endParaRPr i="1">
              <a:solidFill>
                <a:schemeClr val="lt1"/>
              </a:solidFill>
              <a:latin typeface="Roboto Mono Medium"/>
              <a:ea typeface="Roboto Mono Medium"/>
              <a:cs typeface="Roboto Mono Medium"/>
              <a:sym typeface="Roboto Mono Medium"/>
            </a:endParaRPr>
          </a:p>
        </p:txBody>
      </p:sp>
      <p:sp>
        <p:nvSpPr>
          <p:cNvPr id="382" name="Google Shape;382;p45"/>
          <p:cNvSpPr txBox="1"/>
          <p:nvPr/>
        </p:nvSpPr>
        <p:spPr>
          <a:xfrm>
            <a:off x="3295500" y="3450650"/>
            <a:ext cx="127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chemeClr val="dk1"/>
                </a:solidFill>
                <a:latin typeface="Roboto Mono"/>
                <a:ea typeface="Roboto Mono"/>
                <a:cs typeface="Roboto Mono"/>
                <a:sym typeface="Roboto Mono"/>
              </a:rPr>
              <a:t>WHO?</a:t>
            </a:r>
            <a:endParaRPr b="1" i="1" sz="3000">
              <a:solidFill>
                <a:schemeClr val="dk1"/>
              </a:solidFill>
            </a:endParaRPr>
          </a:p>
        </p:txBody>
      </p:sp>
      <p:sp>
        <p:nvSpPr>
          <p:cNvPr id="383" name="Google Shape;383;p45"/>
          <p:cNvSpPr txBox="1"/>
          <p:nvPr/>
        </p:nvSpPr>
        <p:spPr>
          <a:xfrm>
            <a:off x="3215250" y="1825513"/>
            <a:ext cx="1693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chemeClr val="dk1"/>
                </a:solidFill>
                <a:latin typeface="Roboto Mono"/>
                <a:ea typeface="Roboto Mono"/>
                <a:cs typeface="Roboto Mono"/>
                <a:sym typeface="Roboto Mono"/>
              </a:rPr>
              <a:t>WHERE?</a:t>
            </a:r>
            <a:endParaRPr b="1" i="1" sz="3000">
              <a:solidFill>
                <a:schemeClr val="dk1"/>
              </a:solidFill>
            </a:endParaRPr>
          </a:p>
        </p:txBody>
      </p:sp>
      <p:sp>
        <p:nvSpPr>
          <p:cNvPr id="384" name="Google Shape;384;p45"/>
          <p:cNvSpPr txBox="1"/>
          <p:nvPr/>
        </p:nvSpPr>
        <p:spPr>
          <a:xfrm>
            <a:off x="7787550" y="1232175"/>
            <a:ext cx="114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chemeClr val="dk1"/>
                </a:solidFill>
                <a:latin typeface="Roboto Mono"/>
                <a:ea typeface="Roboto Mono"/>
                <a:cs typeface="Roboto Mono"/>
                <a:sym typeface="Roboto Mono"/>
              </a:rPr>
              <a:t>WHY?</a:t>
            </a:r>
            <a:endParaRPr b="1" i="1" sz="3000">
              <a:solidFill>
                <a:schemeClr val="dk1"/>
              </a:solidFill>
            </a:endParaRPr>
          </a:p>
        </p:txBody>
      </p:sp>
      <p:sp>
        <p:nvSpPr>
          <p:cNvPr id="385" name="Google Shape;385;p45"/>
          <p:cNvSpPr txBox="1"/>
          <p:nvPr/>
        </p:nvSpPr>
        <p:spPr>
          <a:xfrm>
            <a:off x="6326775" y="4429525"/>
            <a:ext cx="30000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solidFill>
                  <a:schemeClr val="dk1"/>
                </a:solidFill>
                <a:highlight>
                  <a:srgbClr val="F4CCCC"/>
                </a:highlight>
                <a:latin typeface="Times New Roman"/>
                <a:ea typeface="Times New Roman"/>
                <a:cs typeface="Times New Roman"/>
                <a:sym typeface="Times New Roman"/>
              </a:rPr>
              <a:t>HMW… help track emotional fulfillment?</a:t>
            </a:r>
            <a:endParaRPr b="1" sz="1300">
              <a:solidFill>
                <a:schemeClr val="dk1"/>
              </a:solidFill>
              <a:highlight>
                <a:srgbClr val="D9EAD3"/>
              </a:highlight>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46"/>
          <p:cNvSpPr txBox="1"/>
          <p:nvPr/>
        </p:nvSpPr>
        <p:spPr>
          <a:xfrm>
            <a:off x="722100" y="3829900"/>
            <a:ext cx="78291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lt1"/>
                </a:solidFill>
                <a:latin typeface="Roboto Mono"/>
                <a:ea typeface="Roboto Mono"/>
                <a:cs typeface="Roboto Mono"/>
                <a:sym typeface="Roboto Mono"/>
              </a:rPr>
              <a:t>Wednesday + Thursday Valence Map</a:t>
            </a:r>
            <a:endParaRPr b="1" sz="3100">
              <a:solidFill>
                <a:schemeClr val="lt1"/>
              </a:solidFill>
              <a:latin typeface="Roboto Mono"/>
              <a:ea typeface="Roboto Mono"/>
              <a:cs typeface="Roboto Mono"/>
              <a:sym typeface="Roboto Mono"/>
            </a:endParaRPr>
          </a:p>
        </p:txBody>
      </p:sp>
      <p:sp>
        <p:nvSpPr>
          <p:cNvPr id="392" name="Google Shape;392;p46"/>
          <p:cNvSpPr txBox="1"/>
          <p:nvPr/>
        </p:nvSpPr>
        <p:spPr>
          <a:xfrm>
            <a:off x="592800" y="4373475"/>
            <a:ext cx="795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chemeClr val="lt1"/>
                </a:solidFill>
                <a:latin typeface="Roboto Mono"/>
                <a:ea typeface="Roboto Mono"/>
                <a:cs typeface="Roboto Mono"/>
                <a:sym typeface="Roboto Mono"/>
              </a:rPr>
              <a:t>Plotted chronologically in respect to valence (most positive on top, most negative on the bottom, chronological L to R)</a:t>
            </a:r>
            <a:endParaRPr b="1" i="1">
              <a:solidFill>
                <a:schemeClr val="lt1"/>
              </a:solidFill>
              <a:latin typeface="Roboto Mono"/>
              <a:ea typeface="Roboto Mono"/>
              <a:cs typeface="Roboto Mono"/>
              <a:sym typeface="Roboto Mono"/>
            </a:endParaRPr>
          </a:p>
        </p:txBody>
      </p:sp>
      <p:pic>
        <p:nvPicPr>
          <p:cNvPr id="393" name="Google Shape;393;p46" title="Screenshot 2025-10-10 at 12.37.23 PM.png"/>
          <p:cNvPicPr preferRelativeResize="0"/>
          <p:nvPr/>
        </p:nvPicPr>
        <p:blipFill rotWithShape="1">
          <a:blip r:embed="rId3">
            <a:alphaModFix/>
          </a:blip>
          <a:srcRect b="6863" l="0" r="0" t="8918"/>
          <a:stretch/>
        </p:blipFill>
        <p:spPr>
          <a:xfrm>
            <a:off x="316060" y="33575"/>
            <a:ext cx="5862890" cy="3692051"/>
          </a:xfrm>
          <a:prstGeom prst="rect">
            <a:avLst/>
          </a:prstGeom>
          <a:noFill/>
          <a:ln>
            <a:noFill/>
          </a:ln>
        </p:spPr>
      </p:pic>
      <p:sp>
        <p:nvSpPr>
          <p:cNvPr id="394" name="Google Shape;394;p46"/>
          <p:cNvSpPr txBox="1"/>
          <p:nvPr/>
        </p:nvSpPr>
        <p:spPr>
          <a:xfrm>
            <a:off x="6244525" y="225250"/>
            <a:ext cx="240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chemeClr val="dk1"/>
                </a:solidFill>
                <a:latin typeface="Roboto Mono"/>
                <a:ea typeface="Roboto Mono"/>
                <a:cs typeface="Roboto Mono"/>
                <a:sym typeface="Roboto Mono"/>
              </a:rPr>
              <a:t>“This was incredibly therapeutic.”</a:t>
            </a:r>
            <a:endParaRPr b="1" i="1">
              <a:solidFill>
                <a:schemeClr val="dk1"/>
              </a:solidFill>
              <a:latin typeface="Roboto Mono"/>
              <a:ea typeface="Roboto Mono"/>
              <a:cs typeface="Roboto Mono"/>
              <a:sym typeface="Roboto Mono"/>
            </a:endParaRPr>
          </a:p>
        </p:txBody>
      </p:sp>
      <p:sp>
        <p:nvSpPr>
          <p:cNvPr id="395" name="Google Shape;395;p46"/>
          <p:cNvSpPr txBox="1"/>
          <p:nvPr/>
        </p:nvSpPr>
        <p:spPr>
          <a:xfrm>
            <a:off x="6590525" y="1102925"/>
            <a:ext cx="24048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chemeClr val="dk1"/>
                </a:solidFill>
                <a:latin typeface="Roboto Mono"/>
                <a:ea typeface="Roboto Mono"/>
                <a:cs typeface="Roboto Mono"/>
                <a:sym typeface="Roboto Mono"/>
              </a:rPr>
              <a:t>“Some events were better/worse emotionally because of previous ones, and I didn’t notice until now.”</a:t>
            </a:r>
            <a:endParaRPr b="1" i="1">
              <a:solidFill>
                <a:schemeClr val="dk1"/>
              </a:solidFill>
              <a:latin typeface="Roboto Mono"/>
              <a:ea typeface="Roboto Mono"/>
              <a:cs typeface="Roboto Mono"/>
              <a:sym typeface="Roboto Mono"/>
            </a:endParaRPr>
          </a:p>
        </p:txBody>
      </p:sp>
      <p:sp>
        <p:nvSpPr>
          <p:cNvPr id="396" name="Google Shape;396;p46"/>
          <p:cNvSpPr txBox="1"/>
          <p:nvPr/>
        </p:nvSpPr>
        <p:spPr>
          <a:xfrm>
            <a:off x="6244525" y="2720050"/>
            <a:ext cx="2404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chemeClr val="dk1"/>
                </a:solidFill>
                <a:latin typeface="Roboto Mono"/>
                <a:ea typeface="Roboto Mono"/>
                <a:cs typeface="Roboto Mono"/>
                <a:sym typeface="Roboto Mono"/>
              </a:rPr>
              <a:t>“I didn’t realize that my days always start low…”</a:t>
            </a:r>
            <a:endParaRPr b="1" i="1">
              <a:solidFill>
                <a:schemeClr val="dk1"/>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p:nvPr/>
        </p:nvSpPr>
        <p:spPr>
          <a:xfrm>
            <a:off x="0" y="1394475"/>
            <a:ext cx="1926300" cy="17124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Roboto Mono"/>
                <a:ea typeface="Roboto Mono"/>
                <a:cs typeface="Roboto Mono"/>
                <a:sym typeface="Roboto Mono"/>
              </a:rPr>
              <a:t>THINGS THAT WORKED</a:t>
            </a:r>
            <a:endParaRPr b="1" sz="3000">
              <a:solidFill>
                <a:schemeClr val="lt1"/>
              </a:solidFill>
              <a:latin typeface="Roboto Mono"/>
              <a:ea typeface="Roboto Mono"/>
              <a:cs typeface="Roboto Mono"/>
              <a:sym typeface="Roboto Mono"/>
            </a:endParaRPr>
          </a:p>
        </p:txBody>
      </p:sp>
      <p:sp>
        <p:nvSpPr>
          <p:cNvPr id="402" name="Google Shape;402;p47"/>
          <p:cNvSpPr txBox="1"/>
          <p:nvPr/>
        </p:nvSpPr>
        <p:spPr>
          <a:xfrm>
            <a:off x="1988900" y="2335250"/>
            <a:ext cx="3475800" cy="21240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Physical Plotting Shows Patterns</a:t>
            </a:r>
            <a:endParaRPr b="1" sz="1800" u="sng">
              <a:solidFill>
                <a:srgbClr val="4D6154"/>
              </a:solidFill>
              <a:latin typeface="Roboto Mono"/>
              <a:ea typeface="Roboto Mono"/>
              <a:cs typeface="Roboto Mono"/>
              <a:sym typeface="Roboto Mono"/>
            </a:endParaRPr>
          </a:p>
          <a:p>
            <a:pPr indent="0" lvl="0" marL="0" rtl="0" algn="ctr">
              <a:spcBef>
                <a:spcPts val="0"/>
              </a:spcBef>
              <a:spcAft>
                <a:spcPts val="0"/>
              </a:spcAft>
              <a:buNone/>
            </a:pPr>
            <a:r>
              <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Prototyping with a </a:t>
            </a:r>
            <a:r>
              <a:rPr b="1" lang="en" sz="1800">
                <a:solidFill>
                  <a:srgbClr val="4D6154"/>
                </a:solidFill>
                <a:latin typeface="Roboto Mono"/>
                <a:ea typeface="Roboto Mono"/>
                <a:cs typeface="Roboto Mono"/>
                <a:sym typeface="Roboto Mono"/>
              </a:rPr>
              <a:t>journey</a:t>
            </a:r>
            <a:r>
              <a:rPr b="1" lang="en" sz="1800">
                <a:solidFill>
                  <a:srgbClr val="4D6154"/>
                </a:solidFill>
                <a:latin typeface="Roboto Mono"/>
                <a:ea typeface="Roboto Mono"/>
                <a:cs typeface="Roboto Mono"/>
                <a:sym typeface="Roboto Mono"/>
              </a:rPr>
              <a:t> map </a:t>
            </a:r>
            <a:r>
              <a:rPr b="1" lang="en" sz="1800">
                <a:solidFill>
                  <a:srgbClr val="4D6154"/>
                </a:solidFill>
                <a:highlight>
                  <a:schemeClr val="accent6"/>
                </a:highlight>
                <a:latin typeface="Roboto Mono"/>
                <a:ea typeface="Roboto Mono"/>
                <a:cs typeface="Roboto Mono"/>
                <a:sym typeface="Roboto Mono"/>
              </a:rPr>
              <a:t>very clearly revealed emotional patterns</a:t>
            </a:r>
            <a:r>
              <a:rPr b="1" lang="en" sz="1800">
                <a:solidFill>
                  <a:srgbClr val="4D6154"/>
                </a:solidFill>
                <a:latin typeface="Roboto Mono"/>
                <a:ea typeface="Roboto Mono"/>
                <a:cs typeface="Roboto Mono"/>
                <a:sym typeface="Roboto Mono"/>
              </a:rPr>
              <a:t>.</a:t>
            </a:r>
            <a:endParaRPr b="1" sz="1800">
              <a:solidFill>
                <a:srgbClr val="4D6154"/>
              </a:solidFill>
              <a:latin typeface="Roboto Mono"/>
              <a:ea typeface="Roboto Mono"/>
              <a:cs typeface="Roboto Mono"/>
              <a:sym typeface="Roboto Mono"/>
            </a:endParaRPr>
          </a:p>
        </p:txBody>
      </p:sp>
      <p:sp>
        <p:nvSpPr>
          <p:cNvPr id="403" name="Google Shape;403;p47"/>
          <p:cNvSpPr txBox="1"/>
          <p:nvPr/>
        </p:nvSpPr>
        <p:spPr>
          <a:xfrm>
            <a:off x="5527325" y="492225"/>
            <a:ext cx="3520500" cy="24012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Emotionally Cathartic</a:t>
            </a:r>
            <a:endParaRPr b="1" sz="1800" u="sng">
              <a:solidFill>
                <a:srgbClr val="4D6154"/>
              </a:solidFill>
              <a:latin typeface="Roboto Mono"/>
              <a:ea typeface="Roboto Mono"/>
              <a:cs typeface="Roboto Mono"/>
              <a:sym typeface="Roboto Mono"/>
            </a:endParaRPr>
          </a:p>
          <a:p>
            <a:pPr indent="0" lvl="0" marL="0" rtl="0" algn="ctr">
              <a:spcBef>
                <a:spcPts val="0"/>
              </a:spcBef>
              <a:spcAft>
                <a:spcPts val="0"/>
              </a:spcAft>
              <a:buNone/>
            </a:pPr>
            <a:r>
              <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Participant was felt inspired reflecting on past events and felt </a:t>
            </a:r>
            <a:r>
              <a:rPr b="1" lang="en" sz="1800">
                <a:solidFill>
                  <a:srgbClr val="4D6154"/>
                </a:solidFill>
                <a:highlight>
                  <a:schemeClr val="accent6"/>
                </a:highlight>
                <a:latin typeface="Roboto Mono"/>
                <a:ea typeface="Roboto Mono"/>
                <a:cs typeface="Roboto Mono"/>
                <a:sym typeface="Roboto Mono"/>
              </a:rPr>
              <a:t>shocked to see how much he learned about his days from this activity.</a:t>
            </a:r>
            <a:endParaRPr b="1" sz="1800">
              <a:solidFill>
                <a:srgbClr val="4D6154"/>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8"/>
          <p:cNvSpPr/>
          <p:nvPr/>
        </p:nvSpPr>
        <p:spPr>
          <a:xfrm>
            <a:off x="0" y="2042650"/>
            <a:ext cx="1930500" cy="19689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Roboto Mono"/>
                <a:ea typeface="Roboto Mono"/>
                <a:cs typeface="Roboto Mono"/>
                <a:sym typeface="Roboto Mono"/>
              </a:rPr>
              <a:t>THINGS THAT </a:t>
            </a:r>
            <a:r>
              <a:rPr b="1" lang="en" sz="3000" u="sng">
                <a:solidFill>
                  <a:schemeClr val="lt1"/>
                </a:solidFill>
                <a:latin typeface="Roboto Mono"/>
                <a:ea typeface="Roboto Mono"/>
                <a:cs typeface="Roboto Mono"/>
                <a:sym typeface="Roboto Mono"/>
              </a:rPr>
              <a:t>DIDN’T</a:t>
            </a:r>
            <a:r>
              <a:rPr b="1" lang="en" sz="3000">
                <a:solidFill>
                  <a:schemeClr val="lt1"/>
                </a:solidFill>
                <a:latin typeface="Roboto Mono"/>
                <a:ea typeface="Roboto Mono"/>
                <a:cs typeface="Roboto Mono"/>
                <a:sym typeface="Roboto Mono"/>
              </a:rPr>
              <a:t> WORK</a:t>
            </a:r>
            <a:endParaRPr b="1" sz="3000">
              <a:solidFill>
                <a:schemeClr val="lt1"/>
              </a:solidFill>
              <a:latin typeface="Roboto Mono"/>
              <a:ea typeface="Roboto Mono"/>
              <a:cs typeface="Roboto Mono"/>
              <a:sym typeface="Roboto Mono"/>
            </a:endParaRPr>
          </a:p>
        </p:txBody>
      </p:sp>
      <p:sp>
        <p:nvSpPr>
          <p:cNvPr id="409" name="Google Shape;409;p48"/>
          <p:cNvSpPr txBox="1"/>
          <p:nvPr/>
        </p:nvSpPr>
        <p:spPr>
          <a:xfrm>
            <a:off x="2223213" y="227613"/>
            <a:ext cx="3249300" cy="21240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Prototype relied on memory</a:t>
            </a:r>
            <a:endParaRPr b="1" sz="1800" u="sng">
              <a:solidFill>
                <a:srgbClr val="4D6154"/>
              </a:solidFill>
              <a:latin typeface="Roboto Mono"/>
              <a:ea typeface="Roboto Mono"/>
              <a:cs typeface="Roboto Mono"/>
              <a:sym typeface="Roboto Mono"/>
            </a:endParaRPr>
          </a:p>
          <a:p>
            <a:pPr indent="0" lvl="0" marL="0" rtl="0" algn="ctr">
              <a:spcBef>
                <a:spcPts val="0"/>
              </a:spcBef>
              <a:spcAft>
                <a:spcPts val="0"/>
              </a:spcAft>
              <a:buNone/>
            </a:pPr>
            <a:r>
              <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User </a:t>
            </a:r>
            <a:r>
              <a:rPr b="1" lang="en" sz="1800">
                <a:solidFill>
                  <a:srgbClr val="4D6154"/>
                </a:solidFill>
                <a:highlight>
                  <a:schemeClr val="accent6"/>
                </a:highlight>
                <a:latin typeface="Roboto Mono"/>
                <a:ea typeface="Roboto Mono"/>
                <a:cs typeface="Roboto Mono"/>
                <a:sym typeface="Roboto Mono"/>
              </a:rPr>
              <a:t>had to take time</a:t>
            </a:r>
            <a:r>
              <a:rPr b="1" lang="en" sz="1800">
                <a:solidFill>
                  <a:srgbClr val="4D6154"/>
                </a:solidFill>
                <a:latin typeface="Roboto Mono"/>
                <a:ea typeface="Roboto Mono"/>
                <a:cs typeface="Roboto Mono"/>
                <a:sym typeface="Roboto Mono"/>
              </a:rPr>
              <a:t> to remember what he did in the given timeframe.</a:t>
            </a:r>
            <a:endParaRPr b="1" sz="1800">
              <a:solidFill>
                <a:srgbClr val="4D6154"/>
              </a:solidFill>
              <a:latin typeface="Roboto Mono"/>
              <a:ea typeface="Roboto Mono"/>
              <a:cs typeface="Roboto Mono"/>
              <a:sym typeface="Roboto Mono"/>
            </a:endParaRPr>
          </a:p>
        </p:txBody>
      </p:sp>
      <p:sp>
        <p:nvSpPr>
          <p:cNvPr id="410" name="Google Shape;410;p48"/>
          <p:cNvSpPr txBox="1"/>
          <p:nvPr/>
        </p:nvSpPr>
        <p:spPr>
          <a:xfrm>
            <a:off x="5765250" y="1094088"/>
            <a:ext cx="3249300" cy="29553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Short term prototype limits pattern tracking</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Since the goal was to find emotional patterns across repeated activities, </a:t>
            </a:r>
            <a:r>
              <a:rPr b="1" lang="en" sz="1800">
                <a:solidFill>
                  <a:srgbClr val="4D6154"/>
                </a:solidFill>
                <a:highlight>
                  <a:srgbClr val="EEFF41"/>
                </a:highlight>
                <a:latin typeface="Roboto Mono"/>
                <a:ea typeface="Roboto Mono"/>
                <a:cs typeface="Roboto Mono"/>
                <a:sym typeface="Roboto Mono"/>
              </a:rPr>
              <a:t>timeframe was too short</a:t>
            </a:r>
            <a:r>
              <a:rPr b="1" lang="en" sz="1800">
                <a:solidFill>
                  <a:srgbClr val="4D6154"/>
                </a:solidFill>
                <a:latin typeface="Roboto Mono"/>
                <a:ea typeface="Roboto Mono"/>
                <a:cs typeface="Roboto Mono"/>
                <a:sym typeface="Roboto Mono"/>
              </a:rPr>
              <a:t> to reveal.</a:t>
            </a:r>
            <a:endParaRPr b="1" sz="1800">
              <a:solidFill>
                <a:srgbClr val="4D6154"/>
              </a:solidFill>
              <a:latin typeface="Roboto Mono"/>
              <a:ea typeface="Roboto Mono"/>
              <a:cs typeface="Roboto Mono"/>
              <a:sym typeface="Roboto Mono"/>
            </a:endParaRPr>
          </a:p>
        </p:txBody>
      </p:sp>
      <p:sp>
        <p:nvSpPr>
          <p:cNvPr id="411" name="Google Shape;411;p48"/>
          <p:cNvSpPr txBox="1"/>
          <p:nvPr/>
        </p:nvSpPr>
        <p:spPr>
          <a:xfrm>
            <a:off x="2354288" y="2889638"/>
            <a:ext cx="3249300" cy="21240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Over-reliance</a:t>
            </a:r>
            <a:endParaRPr b="1" sz="1800" u="sng">
              <a:solidFill>
                <a:srgbClr val="4D6154"/>
              </a:solidFill>
              <a:latin typeface="Roboto Mono"/>
              <a:ea typeface="Roboto Mono"/>
              <a:cs typeface="Roboto Mono"/>
              <a:sym typeface="Roboto Mono"/>
            </a:endParaRPr>
          </a:p>
          <a:p>
            <a:pPr indent="0" lvl="0" marL="0" rtl="0" algn="ctr">
              <a:spcBef>
                <a:spcPts val="0"/>
              </a:spcBef>
              <a:spcAft>
                <a:spcPts val="0"/>
              </a:spcAft>
              <a:buNone/>
            </a:pPr>
            <a:r>
              <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Users could develop over-reliance on this method of reflection, </a:t>
            </a:r>
            <a:r>
              <a:rPr b="1" lang="en" sz="1800">
                <a:solidFill>
                  <a:srgbClr val="4D6154"/>
                </a:solidFill>
                <a:latin typeface="Roboto Mono"/>
                <a:ea typeface="Roboto Mono"/>
                <a:cs typeface="Roboto Mono"/>
                <a:sym typeface="Roboto Mono"/>
              </a:rPr>
              <a:t>neglecting</a:t>
            </a:r>
            <a:r>
              <a:rPr b="1" lang="en" sz="1800">
                <a:solidFill>
                  <a:srgbClr val="4D6154"/>
                </a:solidFill>
                <a:latin typeface="Roboto Mono"/>
                <a:ea typeface="Roboto Mono"/>
                <a:cs typeface="Roboto Mono"/>
                <a:sym typeface="Roboto Mono"/>
              </a:rPr>
              <a:t> to do so themselves.</a:t>
            </a:r>
            <a:endParaRPr b="1" sz="1800">
              <a:solidFill>
                <a:srgbClr val="4D6154"/>
              </a:solidFill>
              <a:latin typeface="Roboto Mono"/>
              <a:ea typeface="Roboto Mono"/>
              <a:cs typeface="Roboto Mono"/>
              <a:sym typeface="Roboto Mono"/>
            </a:endParaRPr>
          </a:p>
        </p:txBody>
      </p:sp>
      <p:sp>
        <p:nvSpPr>
          <p:cNvPr id="412" name="Google Shape;412;p48"/>
          <p:cNvSpPr txBox="1"/>
          <p:nvPr/>
        </p:nvSpPr>
        <p:spPr>
          <a:xfrm>
            <a:off x="2223225" y="2571750"/>
            <a:ext cx="2451300" cy="400200"/>
          </a:xfrm>
          <a:prstGeom prst="rect">
            <a:avLst/>
          </a:prstGeom>
          <a:solidFill>
            <a:schemeClr val="accent5"/>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Mono"/>
                <a:ea typeface="Roboto Mono"/>
                <a:cs typeface="Roboto Mono"/>
                <a:sym typeface="Roboto Mono"/>
              </a:rPr>
              <a:t>Ethical Concern</a:t>
            </a:r>
            <a:endParaRPr b="1">
              <a:solidFill>
                <a:schemeClr val="lt1"/>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9"/>
          <p:cNvSpPr/>
          <p:nvPr/>
        </p:nvSpPr>
        <p:spPr>
          <a:xfrm>
            <a:off x="0" y="91175"/>
            <a:ext cx="2457900" cy="1479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Roboto Mono"/>
                <a:ea typeface="Roboto Mono"/>
                <a:cs typeface="Roboto Mono"/>
                <a:sym typeface="Roboto Mono"/>
              </a:rPr>
              <a:t>LEARNINGS</a:t>
            </a:r>
            <a:endParaRPr b="1" sz="3000">
              <a:solidFill>
                <a:schemeClr val="lt1"/>
              </a:solidFill>
              <a:latin typeface="Roboto Mono"/>
              <a:ea typeface="Roboto Mono"/>
              <a:cs typeface="Roboto Mono"/>
              <a:sym typeface="Roboto Mono"/>
            </a:endParaRPr>
          </a:p>
        </p:txBody>
      </p:sp>
      <p:sp>
        <p:nvSpPr>
          <p:cNvPr id="418" name="Google Shape;418;p49"/>
          <p:cNvSpPr txBox="1"/>
          <p:nvPr/>
        </p:nvSpPr>
        <p:spPr>
          <a:xfrm>
            <a:off x="5660513" y="170538"/>
            <a:ext cx="3249300" cy="15699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Even if </a:t>
            </a:r>
            <a:r>
              <a:rPr b="1" lang="en" sz="1800">
                <a:solidFill>
                  <a:srgbClr val="4D6154"/>
                </a:solidFill>
                <a:latin typeface="Roboto Mono"/>
                <a:ea typeface="Roboto Mono"/>
                <a:cs typeface="Roboto Mono"/>
                <a:sym typeface="Roboto Mono"/>
              </a:rPr>
              <a:t>people</a:t>
            </a:r>
            <a:r>
              <a:rPr b="1" lang="en" sz="1800">
                <a:solidFill>
                  <a:srgbClr val="4D6154"/>
                </a:solidFill>
                <a:latin typeface="Roboto Mono"/>
                <a:ea typeface="Roboto Mono"/>
                <a:cs typeface="Roboto Mono"/>
                <a:sym typeface="Roboto Mono"/>
              </a:rPr>
              <a:t> don’t remember exactly what happens, </a:t>
            </a:r>
            <a:r>
              <a:rPr b="1" lang="en" sz="1800">
                <a:solidFill>
                  <a:srgbClr val="4D6154"/>
                </a:solidFill>
                <a:latin typeface="Roboto Mono"/>
                <a:ea typeface="Roboto Mono"/>
                <a:cs typeface="Roboto Mono"/>
                <a:sym typeface="Roboto Mono"/>
              </a:rPr>
              <a:t>they more often remember how they felt afterwards.</a:t>
            </a:r>
            <a:endParaRPr b="1" sz="1800">
              <a:solidFill>
                <a:srgbClr val="4D6154"/>
              </a:solidFill>
              <a:latin typeface="Roboto Mono"/>
              <a:ea typeface="Roboto Mono"/>
              <a:cs typeface="Roboto Mono"/>
              <a:sym typeface="Roboto Mono"/>
            </a:endParaRPr>
          </a:p>
        </p:txBody>
      </p:sp>
      <p:sp>
        <p:nvSpPr>
          <p:cNvPr id="419" name="Google Shape;419;p49"/>
          <p:cNvSpPr txBox="1"/>
          <p:nvPr/>
        </p:nvSpPr>
        <p:spPr>
          <a:xfrm>
            <a:off x="1804063" y="3720413"/>
            <a:ext cx="3249300" cy="12930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Mapping your day emotionally can reveal trends in mood based on behavior/event.</a:t>
            </a:r>
            <a:endParaRPr b="1" sz="1800">
              <a:solidFill>
                <a:srgbClr val="4D6154"/>
              </a:solidFill>
              <a:latin typeface="Roboto Mono"/>
              <a:ea typeface="Roboto Mono"/>
              <a:cs typeface="Roboto Mono"/>
              <a:sym typeface="Roboto Mono"/>
            </a:endParaRPr>
          </a:p>
        </p:txBody>
      </p:sp>
      <p:pic>
        <p:nvPicPr>
          <p:cNvPr id="420" name="Google Shape;420;p49" title="IMG_7710.jpg"/>
          <p:cNvPicPr preferRelativeResize="0"/>
          <p:nvPr/>
        </p:nvPicPr>
        <p:blipFill rotWithShape="1">
          <a:blip r:embed="rId3">
            <a:alphaModFix/>
          </a:blip>
          <a:srcRect b="25948" l="0" r="78917" t="54733"/>
          <a:stretch/>
        </p:blipFill>
        <p:spPr>
          <a:xfrm rot="-5400000">
            <a:off x="3235136" y="46586"/>
            <a:ext cx="1506352" cy="1817825"/>
          </a:xfrm>
          <a:prstGeom prst="rect">
            <a:avLst/>
          </a:prstGeom>
          <a:noFill/>
          <a:ln>
            <a:noFill/>
          </a:ln>
        </p:spPr>
      </p:pic>
      <p:pic>
        <p:nvPicPr>
          <p:cNvPr id="421" name="Google Shape;421;p49" title="IMG_7710.jpg"/>
          <p:cNvPicPr preferRelativeResize="0"/>
          <p:nvPr/>
        </p:nvPicPr>
        <p:blipFill rotWithShape="1">
          <a:blip r:embed="rId3">
            <a:alphaModFix/>
          </a:blip>
          <a:srcRect b="57859" l="37670" r="38786" t="24841"/>
          <a:stretch/>
        </p:blipFill>
        <p:spPr>
          <a:xfrm rot="-5400000">
            <a:off x="6226013" y="1828213"/>
            <a:ext cx="1860624" cy="1800550"/>
          </a:xfrm>
          <a:prstGeom prst="rect">
            <a:avLst/>
          </a:prstGeom>
          <a:noFill/>
          <a:ln>
            <a:noFill/>
          </a:ln>
        </p:spPr>
      </p:pic>
      <p:pic>
        <p:nvPicPr>
          <p:cNvPr id="422" name="Google Shape;422;p49" title="IMG_7710.jpg"/>
          <p:cNvPicPr preferRelativeResize="0"/>
          <p:nvPr/>
        </p:nvPicPr>
        <p:blipFill rotWithShape="1">
          <a:blip r:embed="rId3">
            <a:alphaModFix/>
          </a:blip>
          <a:srcRect b="75644" l="32233" r="40424" t="4750"/>
          <a:stretch/>
        </p:blipFill>
        <p:spPr>
          <a:xfrm rot="-5400000">
            <a:off x="3850450" y="1835387"/>
            <a:ext cx="1861825" cy="1758326"/>
          </a:xfrm>
          <a:prstGeom prst="rect">
            <a:avLst/>
          </a:prstGeom>
          <a:noFill/>
          <a:ln>
            <a:noFill/>
          </a:ln>
        </p:spPr>
      </p:pic>
      <p:pic>
        <p:nvPicPr>
          <p:cNvPr id="423" name="Google Shape;423;p49" title="IMG_7710.jpg"/>
          <p:cNvPicPr preferRelativeResize="0"/>
          <p:nvPr/>
        </p:nvPicPr>
        <p:blipFill rotWithShape="1">
          <a:blip r:embed="rId3">
            <a:alphaModFix/>
          </a:blip>
          <a:srcRect b="20483" l="23756" r="47385" t="61063"/>
          <a:stretch/>
        </p:blipFill>
        <p:spPr>
          <a:xfrm rot="-5400000">
            <a:off x="37773" y="1890288"/>
            <a:ext cx="1618475" cy="1362924"/>
          </a:xfrm>
          <a:prstGeom prst="rect">
            <a:avLst/>
          </a:prstGeom>
          <a:noFill/>
          <a:ln>
            <a:noFill/>
          </a:ln>
        </p:spPr>
      </p:pic>
      <p:pic>
        <p:nvPicPr>
          <p:cNvPr id="424" name="Google Shape;424;p49" title="IMG_7710.jpg"/>
          <p:cNvPicPr preferRelativeResize="0"/>
          <p:nvPr/>
        </p:nvPicPr>
        <p:blipFill rotWithShape="1">
          <a:blip r:embed="rId3">
            <a:alphaModFix/>
          </a:blip>
          <a:srcRect b="70845" l="59707" r="15611" t="11567"/>
          <a:stretch/>
        </p:blipFill>
        <p:spPr>
          <a:xfrm rot="-5400000">
            <a:off x="1889875" y="1855762"/>
            <a:ext cx="1830200" cy="1717576"/>
          </a:xfrm>
          <a:prstGeom prst="rect">
            <a:avLst/>
          </a:prstGeom>
          <a:noFill/>
          <a:ln>
            <a:noFill/>
          </a:ln>
        </p:spPr>
      </p:pic>
      <p:pic>
        <p:nvPicPr>
          <p:cNvPr id="425" name="Google Shape;425;p49" title="IMG_7710.jpg"/>
          <p:cNvPicPr preferRelativeResize="0"/>
          <p:nvPr/>
        </p:nvPicPr>
        <p:blipFill rotWithShape="1">
          <a:blip r:embed="rId3">
            <a:alphaModFix/>
          </a:blip>
          <a:srcRect b="61239" l="9084" r="65474" t="20307"/>
          <a:stretch/>
        </p:blipFill>
        <p:spPr>
          <a:xfrm rot="-5400000">
            <a:off x="188213" y="3556525"/>
            <a:ext cx="1410525" cy="1347451"/>
          </a:xfrm>
          <a:prstGeom prst="rect">
            <a:avLst/>
          </a:prstGeom>
          <a:noFill/>
          <a:ln>
            <a:noFill/>
          </a:ln>
        </p:spPr>
      </p:pic>
      <p:sp>
        <p:nvSpPr>
          <p:cNvPr id="426" name="Google Shape;426;p49"/>
          <p:cNvSpPr txBox="1"/>
          <p:nvPr/>
        </p:nvSpPr>
        <p:spPr>
          <a:xfrm>
            <a:off x="5214575" y="3720425"/>
            <a:ext cx="3910500" cy="1339200"/>
          </a:xfrm>
          <a:prstGeom prst="rect">
            <a:avLst/>
          </a:prstGeom>
          <a:solidFill>
            <a:schemeClr val="accent6"/>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latin typeface="Roboto Mono"/>
                <a:ea typeface="Roboto Mono"/>
                <a:cs typeface="Roboto Mono"/>
                <a:sym typeface="Roboto Mono"/>
              </a:rPr>
              <a:t>In this participant’s case, it was valid to assume that people do not typically take time to reflect after each event in their day.</a:t>
            </a:r>
            <a:endParaRPr b="1" sz="1500">
              <a:solidFill>
                <a:schemeClr val="dk1"/>
              </a:solidFill>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0"/>
          <p:cNvSpPr/>
          <p:nvPr/>
        </p:nvSpPr>
        <p:spPr>
          <a:xfrm>
            <a:off x="1874850" y="1145250"/>
            <a:ext cx="5394300" cy="2853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50"/>
          <p:cNvSpPr txBox="1"/>
          <p:nvPr/>
        </p:nvSpPr>
        <p:spPr>
          <a:xfrm>
            <a:off x="2205450" y="1578900"/>
            <a:ext cx="4733100" cy="198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chemeClr val="lt1"/>
                </a:solidFill>
                <a:latin typeface="Roboto Mono"/>
                <a:ea typeface="Roboto Mono"/>
                <a:cs typeface="Roboto Mono"/>
                <a:sym typeface="Roboto Mono"/>
              </a:rPr>
              <a:t>Kind Note Discovery Around Campus</a:t>
            </a:r>
            <a:endParaRPr b="1" sz="3900">
              <a:solidFill>
                <a:schemeClr val="lt1"/>
              </a:solidFill>
              <a:latin typeface="Roboto Mono"/>
              <a:ea typeface="Roboto Mono"/>
              <a:cs typeface="Roboto Mono"/>
              <a:sym typeface="Roboto Mono"/>
            </a:endParaRPr>
          </a:p>
        </p:txBody>
      </p:sp>
      <p:sp>
        <p:nvSpPr>
          <p:cNvPr id="433" name="Google Shape;433;p50"/>
          <p:cNvSpPr txBox="1"/>
          <p:nvPr/>
        </p:nvSpPr>
        <p:spPr>
          <a:xfrm>
            <a:off x="2217150" y="4317675"/>
            <a:ext cx="4709700" cy="6618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rgbClr val="4D6154"/>
                </a:solidFill>
                <a:latin typeface="Roboto Mono"/>
                <a:ea typeface="Roboto Mono"/>
                <a:cs typeface="Roboto Mono"/>
                <a:sym typeface="Roboto Mono"/>
              </a:rPr>
              <a:t>PROTOTYPE 3</a:t>
            </a:r>
            <a:endParaRPr b="1" sz="3100">
              <a:solidFill>
                <a:srgbClr val="4D6154"/>
              </a:solidFill>
              <a:latin typeface="Roboto Mono"/>
              <a:ea typeface="Roboto Mono"/>
              <a:cs typeface="Roboto Mono"/>
              <a:sym typeface="Roboto Mono"/>
            </a:endParaRPr>
          </a:p>
        </p:txBody>
      </p:sp>
      <p:pic>
        <p:nvPicPr>
          <p:cNvPr id="434" name="Google Shape;434;p50"/>
          <p:cNvPicPr preferRelativeResize="0"/>
          <p:nvPr/>
        </p:nvPicPr>
        <p:blipFill>
          <a:blip r:embed="rId3">
            <a:alphaModFix/>
          </a:blip>
          <a:stretch>
            <a:fillRect/>
          </a:stretch>
        </p:blipFill>
        <p:spPr>
          <a:xfrm rot="-342608">
            <a:off x="7499623" y="0"/>
            <a:ext cx="1569727" cy="1578900"/>
          </a:xfrm>
          <a:prstGeom prst="rect">
            <a:avLst/>
          </a:prstGeom>
          <a:noFill/>
          <a:ln>
            <a:noFill/>
          </a:ln>
        </p:spPr>
      </p:pic>
      <p:pic>
        <p:nvPicPr>
          <p:cNvPr id="435" name="Google Shape;435;p50"/>
          <p:cNvPicPr preferRelativeResize="0"/>
          <p:nvPr/>
        </p:nvPicPr>
        <p:blipFill>
          <a:blip r:embed="rId4">
            <a:alphaModFix/>
          </a:blip>
          <a:stretch>
            <a:fillRect/>
          </a:stretch>
        </p:blipFill>
        <p:spPr>
          <a:xfrm rot="-578846">
            <a:off x="7073028" y="2819824"/>
            <a:ext cx="1977395" cy="1911425"/>
          </a:xfrm>
          <a:prstGeom prst="rect">
            <a:avLst/>
          </a:prstGeom>
          <a:noFill/>
          <a:ln>
            <a:noFill/>
          </a:ln>
        </p:spPr>
      </p:pic>
      <p:pic>
        <p:nvPicPr>
          <p:cNvPr id="436" name="Google Shape;436;p50"/>
          <p:cNvPicPr preferRelativeResize="0"/>
          <p:nvPr/>
        </p:nvPicPr>
        <p:blipFill>
          <a:blip r:embed="rId5">
            <a:alphaModFix/>
          </a:blip>
          <a:stretch>
            <a:fillRect/>
          </a:stretch>
        </p:blipFill>
        <p:spPr>
          <a:xfrm rot="-425158">
            <a:off x="152913" y="-146417"/>
            <a:ext cx="1787475" cy="1871729"/>
          </a:xfrm>
          <a:prstGeom prst="rect">
            <a:avLst/>
          </a:prstGeom>
          <a:noFill/>
          <a:ln>
            <a:noFill/>
          </a:ln>
        </p:spPr>
      </p:pic>
      <p:pic>
        <p:nvPicPr>
          <p:cNvPr id="437" name="Google Shape;437;p50"/>
          <p:cNvPicPr preferRelativeResize="0"/>
          <p:nvPr/>
        </p:nvPicPr>
        <p:blipFill>
          <a:blip r:embed="rId6">
            <a:alphaModFix/>
          </a:blip>
          <a:stretch>
            <a:fillRect/>
          </a:stretch>
        </p:blipFill>
        <p:spPr>
          <a:xfrm rot="749363">
            <a:off x="123900" y="2860811"/>
            <a:ext cx="1974375" cy="20390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1"/>
          <p:cNvPicPr preferRelativeResize="0"/>
          <p:nvPr/>
        </p:nvPicPr>
        <p:blipFill>
          <a:blip r:embed="rId3">
            <a:alphaModFix amt="58999"/>
          </a:blip>
          <a:stretch>
            <a:fillRect/>
          </a:stretch>
        </p:blipFill>
        <p:spPr>
          <a:xfrm rot="3215963">
            <a:off x="5815550" y="1533625"/>
            <a:ext cx="1153142" cy="863775"/>
          </a:xfrm>
          <a:prstGeom prst="rect">
            <a:avLst/>
          </a:prstGeom>
          <a:noFill/>
          <a:ln>
            <a:noFill/>
          </a:ln>
        </p:spPr>
      </p:pic>
      <p:pic>
        <p:nvPicPr>
          <p:cNvPr id="443" name="Google Shape;443;p51"/>
          <p:cNvPicPr preferRelativeResize="0"/>
          <p:nvPr/>
        </p:nvPicPr>
        <p:blipFill>
          <a:blip r:embed="rId3">
            <a:alphaModFix amt="58999"/>
          </a:blip>
          <a:stretch>
            <a:fillRect/>
          </a:stretch>
        </p:blipFill>
        <p:spPr>
          <a:xfrm rot="513105">
            <a:off x="2471950" y="1707975"/>
            <a:ext cx="1153143" cy="863775"/>
          </a:xfrm>
          <a:prstGeom prst="rect">
            <a:avLst/>
          </a:prstGeom>
          <a:noFill/>
          <a:ln>
            <a:noFill/>
          </a:ln>
        </p:spPr>
      </p:pic>
      <p:sp>
        <p:nvSpPr>
          <p:cNvPr id="444" name="Google Shape;444;p51"/>
          <p:cNvSpPr/>
          <p:nvPr/>
        </p:nvSpPr>
        <p:spPr>
          <a:xfrm>
            <a:off x="1767450" y="3801875"/>
            <a:ext cx="5609100" cy="1146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Roboto Mono SemiBold"/>
                <a:ea typeface="Roboto Mono SemiBold"/>
                <a:cs typeface="Roboto Mono SemiBold"/>
                <a:sym typeface="Roboto Mono SemiBold"/>
              </a:rPr>
              <a:t>People want to write notes/leave positive messages for themselves and others to discover later</a:t>
            </a:r>
            <a:endParaRPr sz="2100">
              <a:solidFill>
                <a:schemeClr val="lt1"/>
              </a:solidFill>
              <a:latin typeface="Roboto Mono SemiBold"/>
              <a:ea typeface="Roboto Mono SemiBold"/>
              <a:cs typeface="Roboto Mono SemiBold"/>
              <a:sym typeface="Roboto Mono SemiBold"/>
            </a:endParaRPr>
          </a:p>
        </p:txBody>
      </p:sp>
      <p:sp>
        <p:nvSpPr>
          <p:cNvPr id="445" name="Google Shape;445;p51"/>
          <p:cNvSpPr txBox="1"/>
          <p:nvPr/>
        </p:nvSpPr>
        <p:spPr>
          <a:xfrm>
            <a:off x="3145225" y="3148550"/>
            <a:ext cx="3001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Our Assumption:</a:t>
            </a:r>
            <a:endParaRPr b="1" sz="2200">
              <a:solidFill>
                <a:srgbClr val="4D6154"/>
              </a:solidFill>
              <a:latin typeface="Roboto Mono"/>
              <a:ea typeface="Roboto Mono"/>
              <a:cs typeface="Roboto Mono"/>
              <a:sym typeface="Roboto Mono"/>
            </a:endParaRPr>
          </a:p>
        </p:txBody>
      </p:sp>
      <p:sp>
        <p:nvSpPr>
          <p:cNvPr id="446" name="Google Shape;446;p51"/>
          <p:cNvSpPr/>
          <p:nvPr/>
        </p:nvSpPr>
        <p:spPr>
          <a:xfrm>
            <a:off x="4329600" y="2109402"/>
            <a:ext cx="484800" cy="940500"/>
          </a:xfrm>
          <a:prstGeom prst="downArrow">
            <a:avLst>
              <a:gd fmla="val 50000" name="adj1"/>
              <a:gd fmla="val 50000" name="adj2"/>
            </a:avLst>
          </a:prstGeom>
          <a:solidFill>
            <a:schemeClr val="accent4"/>
          </a:solidFill>
          <a:ln cap="flat" cmpd="sng" w="9525">
            <a:solidFill>
              <a:srgbClr val="4D6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p51"/>
          <p:cNvSpPr/>
          <p:nvPr/>
        </p:nvSpPr>
        <p:spPr>
          <a:xfrm>
            <a:off x="821550" y="737550"/>
            <a:ext cx="7500900" cy="12732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Roboto Mono SemiBold"/>
                <a:ea typeface="Roboto Mono SemiBold"/>
                <a:cs typeface="Roboto Mono SemiBold"/>
                <a:sym typeface="Roboto Mono SemiBold"/>
              </a:rPr>
              <a:t>A concierge service that allows students to send surprise, anonymous kind messages to friends on campus, which our team receives via a Google Form and delivers by hand or text</a:t>
            </a:r>
            <a:endParaRPr sz="1900">
              <a:solidFill>
                <a:schemeClr val="lt1"/>
              </a:solidFill>
              <a:latin typeface="Roboto Mono SemiBold"/>
              <a:ea typeface="Roboto Mono SemiBold"/>
              <a:cs typeface="Roboto Mono SemiBold"/>
              <a:sym typeface="Roboto Mono SemiBold"/>
            </a:endParaRPr>
          </a:p>
        </p:txBody>
      </p:sp>
      <p:sp>
        <p:nvSpPr>
          <p:cNvPr id="448" name="Google Shape;448;p51"/>
          <p:cNvSpPr txBox="1"/>
          <p:nvPr/>
        </p:nvSpPr>
        <p:spPr>
          <a:xfrm>
            <a:off x="3071100" y="84225"/>
            <a:ext cx="3001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Our Solution:</a:t>
            </a:r>
            <a:endParaRPr b="1" sz="2200">
              <a:solidFill>
                <a:srgbClr val="4D6154"/>
              </a:solidFill>
              <a:latin typeface="Roboto Mono"/>
              <a:ea typeface="Roboto Mono"/>
              <a:cs typeface="Roboto Mono"/>
              <a:sym typeface="Roboto Mono"/>
            </a:endParaRPr>
          </a:p>
        </p:txBody>
      </p:sp>
      <p:pic>
        <p:nvPicPr>
          <p:cNvPr id="449" name="Google Shape;449;p51" title="37018921_web1_StanfordTree-PDN-240803-Herman_1-removebg-preview.png"/>
          <p:cNvPicPr preferRelativeResize="0"/>
          <p:nvPr/>
        </p:nvPicPr>
        <p:blipFill>
          <a:blip r:embed="rId4">
            <a:alphaModFix amt="47000"/>
          </a:blip>
          <a:stretch>
            <a:fillRect/>
          </a:stretch>
        </p:blipFill>
        <p:spPr>
          <a:xfrm>
            <a:off x="-444025" y="2518825"/>
            <a:ext cx="2211476" cy="2765599"/>
          </a:xfrm>
          <a:prstGeom prst="rect">
            <a:avLst/>
          </a:prstGeom>
          <a:noFill/>
          <a:ln>
            <a:noFill/>
          </a:ln>
        </p:spPr>
      </p:pic>
      <p:pic>
        <p:nvPicPr>
          <p:cNvPr id="450" name="Google Shape;450;p51"/>
          <p:cNvPicPr preferRelativeResize="0"/>
          <p:nvPr/>
        </p:nvPicPr>
        <p:blipFill>
          <a:blip r:embed="rId3">
            <a:alphaModFix amt="58999"/>
          </a:blip>
          <a:stretch>
            <a:fillRect/>
          </a:stretch>
        </p:blipFill>
        <p:spPr>
          <a:xfrm>
            <a:off x="1029125" y="2474425"/>
            <a:ext cx="1153142" cy="863775"/>
          </a:xfrm>
          <a:prstGeom prst="rect">
            <a:avLst/>
          </a:prstGeom>
          <a:noFill/>
          <a:ln>
            <a:noFill/>
          </a:ln>
        </p:spPr>
      </p:pic>
      <p:pic>
        <p:nvPicPr>
          <p:cNvPr id="451" name="Google Shape;451;p51"/>
          <p:cNvPicPr preferRelativeResize="0"/>
          <p:nvPr/>
        </p:nvPicPr>
        <p:blipFill>
          <a:blip r:embed="rId3">
            <a:alphaModFix amt="58999"/>
          </a:blip>
          <a:stretch>
            <a:fillRect/>
          </a:stretch>
        </p:blipFill>
        <p:spPr>
          <a:xfrm rot="3177926">
            <a:off x="7225425" y="2519475"/>
            <a:ext cx="1153142" cy="863775"/>
          </a:xfrm>
          <a:prstGeom prst="rect">
            <a:avLst/>
          </a:prstGeom>
          <a:noFill/>
          <a:ln>
            <a:noFill/>
          </a:ln>
        </p:spPr>
      </p:pic>
      <p:pic>
        <p:nvPicPr>
          <p:cNvPr id="452" name="Google Shape;452;p51"/>
          <p:cNvPicPr preferRelativeResize="0"/>
          <p:nvPr/>
        </p:nvPicPr>
        <p:blipFill>
          <a:blip r:embed="rId3">
            <a:alphaModFix amt="58999"/>
          </a:blip>
          <a:stretch>
            <a:fillRect/>
          </a:stretch>
        </p:blipFill>
        <p:spPr>
          <a:xfrm rot="3177926">
            <a:off x="8556925" y="3469738"/>
            <a:ext cx="1153142" cy="86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nvSpPr>
        <p:spPr>
          <a:xfrm>
            <a:off x="785825" y="267925"/>
            <a:ext cx="7640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dk1"/>
                </a:solidFill>
                <a:latin typeface="Roboto Mono"/>
                <a:ea typeface="Roboto Mono"/>
                <a:cs typeface="Roboto Mono"/>
                <a:sym typeface="Roboto Mono"/>
              </a:rPr>
              <a:t>REVISITING OUR DOMAIN</a:t>
            </a:r>
            <a:endParaRPr b="1" sz="3700">
              <a:solidFill>
                <a:schemeClr val="dk1"/>
              </a:solidFill>
              <a:latin typeface="Roboto Mono"/>
              <a:ea typeface="Roboto Mono"/>
              <a:cs typeface="Roboto Mono"/>
              <a:sym typeface="Roboto Mono"/>
            </a:endParaRPr>
          </a:p>
        </p:txBody>
      </p:sp>
      <p:sp>
        <p:nvSpPr>
          <p:cNvPr id="81" name="Google Shape;81;p16"/>
          <p:cNvSpPr/>
          <p:nvPr/>
        </p:nvSpPr>
        <p:spPr>
          <a:xfrm>
            <a:off x="635023" y="1969025"/>
            <a:ext cx="2553300" cy="14922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PRODUCTIVITY</a:t>
            </a:r>
            <a:endParaRPr b="1" sz="2500">
              <a:solidFill>
                <a:schemeClr val="lt1"/>
              </a:solidFill>
              <a:latin typeface="Roboto Mono"/>
              <a:ea typeface="Roboto Mono"/>
              <a:cs typeface="Roboto Mono"/>
              <a:sym typeface="Roboto Mono"/>
            </a:endParaRPr>
          </a:p>
        </p:txBody>
      </p:sp>
      <p:sp>
        <p:nvSpPr>
          <p:cNvPr id="82" name="Google Shape;82;p16"/>
          <p:cNvSpPr/>
          <p:nvPr/>
        </p:nvSpPr>
        <p:spPr>
          <a:xfrm rot="-5400000">
            <a:off x="4174313" y="2021213"/>
            <a:ext cx="484800" cy="1387800"/>
          </a:xfrm>
          <a:prstGeom prst="downArrow">
            <a:avLst>
              <a:gd fmla="val 50000" name="adj1"/>
              <a:gd fmla="val 50000" name="adj2"/>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6"/>
          <p:cNvSpPr txBox="1"/>
          <p:nvPr/>
        </p:nvSpPr>
        <p:spPr>
          <a:xfrm>
            <a:off x="5274625" y="1970000"/>
            <a:ext cx="34413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rgbClr val="4D6154"/>
                </a:solidFill>
                <a:latin typeface="Roboto Mono"/>
                <a:ea typeface="Roboto Mono"/>
                <a:cs typeface="Roboto Mono"/>
                <a:sym typeface="Roboto Mono"/>
              </a:rPr>
              <a:t>EMOTIONAL WEIGHT OF PRODUCTIVITY</a:t>
            </a:r>
            <a:endParaRPr b="1" sz="3300">
              <a:solidFill>
                <a:srgbClr val="4D6154"/>
              </a:solidFill>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2"/>
          <p:cNvSpPr/>
          <p:nvPr/>
        </p:nvSpPr>
        <p:spPr>
          <a:xfrm>
            <a:off x="146529" y="85475"/>
            <a:ext cx="2955300" cy="4994400"/>
          </a:xfrm>
          <a:prstGeom prst="rect">
            <a:avLst/>
          </a:prstGeom>
          <a:solidFill>
            <a:schemeClr val="lt1"/>
          </a:solidFill>
          <a:ln cap="flat" cmpd="sng" w="38100">
            <a:solidFill>
              <a:srgbClr val="4D6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8" name="Google Shape;458;p52"/>
          <p:cNvSpPr/>
          <p:nvPr/>
        </p:nvSpPr>
        <p:spPr>
          <a:xfrm>
            <a:off x="3808500" y="903650"/>
            <a:ext cx="5067900" cy="4063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100">
                <a:solidFill>
                  <a:schemeClr val="lt1"/>
                </a:solidFill>
                <a:latin typeface="Roboto Mono Medium"/>
                <a:ea typeface="Roboto Mono Medium"/>
                <a:cs typeface="Roboto Mono Medium"/>
                <a:sym typeface="Roboto Mono Medium"/>
              </a:rPr>
              <a:t>1. Collect a kind, anonymous message for a friend via our Google Form</a:t>
            </a:r>
            <a:endParaRPr sz="2100">
              <a:solidFill>
                <a:schemeClr val="lt1"/>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2100">
              <a:solidFill>
                <a:schemeClr val="lt1"/>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rPr lang="en" sz="2100">
                <a:solidFill>
                  <a:schemeClr val="lt1"/>
                </a:solidFill>
                <a:latin typeface="Roboto Mono Medium"/>
                <a:ea typeface="Roboto Mono Medium"/>
                <a:cs typeface="Roboto Mono Medium"/>
                <a:sym typeface="Roboto Mono Medium"/>
              </a:rPr>
              <a:t>2. Act as a "concierge" and transcribe the message onto a physical note / text</a:t>
            </a:r>
            <a:endParaRPr sz="2100">
              <a:solidFill>
                <a:schemeClr val="lt1"/>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sz="2100">
              <a:solidFill>
                <a:schemeClr val="lt1"/>
              </a:solidFill>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rPr lang="en" sz="2100">
                <a:solidFill>
                  <a:schemeClr val="lt1"/>
                </a:solidFill>
                <a:latin typeface="Roboto Mono Medium"/>
                <a:ea typeface="Roboto Mono Medium"/>
                <a:cs typeface="Roboto Mono Medium"/>
                <a:sym typeface="Roboto Mono Medium"/>
              </a:rPr>
              <a:t>3. Deliver the note as a surprise text or physical drop, then follow up to measure their reaction</a:t>
            </a:r>
            <a:endParaRPr sz="2100">
              <a:solidFill>
                <a:schemeClr val="lt1"/>
              </a:solidFill>
              <a:latin typeface="Roboto Mono Medium"/>
              <a:ea typeface="Roboto Mono Medium"/>
              <a:cs typeface="Roboto Mono Medium"/>
              <a:sym typeface="Roboto Mono Medium"/>
            </a:endParaRPr>
          </a:p>
        </p:txBody>
      </p:sp>
      <p:sp>
        <p:nvSpPr>
          <p:cNvPr id="459" name="Google Shape;459;p52"/>
          <p:cNvSpPr txBox="1"/>
          <p:nvPr/>
        </p:nvSpPr>
        <p:spPr>
          <a:xfrm>
            <a:off x="3748950" y="85475"/>
            <a:ext cx="5187000" cy="615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4D6154"/>
                </a:solidFill>
                <a:latin typeface="Roboto Mono"/>
                <a:ea typeface="Roboto Mono"/>
                <a:cs typeface="Roboto Mono"/>
                <a:sym typeface="Roboto Mono"/>
              </a:rPr>
              <a:t>EXPERIENCE PROTOTYPE #3</a:t>
            </a:r>
            <a:endParaRPr b="1" sz="2800">
              <a:solidFill>
                <a:srgbClr val="4D6154"/>
              </a:solidFill>
              <a:latin typeface="Roboto Mono"/>
              <a:ea typeface="Roboto Mono"/>
              <a:cs typeface="Roboto Mono"/>
              <a:sym typeface="Roboto Mono"/>
            </a:endParaRPr>
          </a:p>
        </p:txBody>
      </p:sp>
      <p:pic>
        <p:nvPicPr>
          <p:cNvPr id="460" name="Google Shape;460;p52" title="long video.MOV">
            <a:hlinkClick r:id="rId3"/>
          </p:cNvPr>
          <p:cNvPicPr preferRelativeResize="0"/>
          <p:nvPr/>
        </p:nvPicPr>
        <p:blipFill>
          <a:blip r:embed="rId4">
            <a:alphaModFix/>
          </a:blip>
          <a:stretch>
            <a:fillRect/>
          </a:stretch>
        </p:blipFill>
        <p:spPr>
          <a:xfrm>
            <a:off x="275762" y="197150"/>
            <a:ext cx="2696825" cy="4771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53"/>
          <p:cNvPicPr preferRelativeResize="0"/>
          <p:nvPr/>
        </p:nvPicPr>
        <p:blipFill>
          <a:blip r:embed="rId3">
            <a:alphaModFix amt="65000"/>
          </a:blip>
          <a:stretch>
            <a:fillRect/>
          </a:stretch>
        </p:blipFill>
        <p:spPr>
          <a:xfrm>
            <a:off x="0" y="2730500"/>
            <a:ext cx="9144003" cy="2412999"/>
          </a:xfrm>
          <a:prstGeom prst="rect">
            <a:avLst/>
          </a:prstGeom>
          <a:noFill/>
          <a:ln>
            <a:noFill/>
          </a:ln>
        </p:spPr>
      </p:pic>
      <p:sp>
        <p:nvSpPr>
          <p:cNvPr id="466" name="Google Shape;466;p53"/>
          <p:cNvSpPr/>
          <p:nvPr/>
        </p:nvSpPr>
        <p:spPr>
          <a:xfrm>
            <a:off x="0" y="1715550"/>
            <a:ext cx="1926300" cy="17124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Roboto Mono"/>
                <a:ea typeface="Roboto Mono"/>
                <a:cs typeface="Roboto Mono"/>
                <a:sym typeface="Roboto Mono"/>
              </a:rPr>
              <a:t>THINGS THAT WORKED</a:t>
            </a:r>
            <a:endParaRPr b="1" sz="3000">
              <a:solidFill>
                <a:schemeClr val="lt1"/>
              </a:solidFill>
              <a:latin typeface="Roboto Mono"/>
              <a:ea typeface="Roboto Mono"/>
              <a:cs typeface="Roboto Mono"/>
              <a:sym typeface="Roboto Mono"/>
            </a:endParaRPr>
          </a:p>
        </p:txBody>
      </p:sp>
      <p:sp>
        <p:nvSpPr>
          <p:cNvPr id="467" name="Google Shape;467;p53"/>
          <p:cNvSpPr txBox="1"/>
          <p:nvPr/>
        </p:nvSpPr>
        <p:spPr>
          <a:xfrm>
            <a:off x="2051500" y="437400"/>
            <a:ext cx="3249300" cy="18471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High Emotional Impact:</a:t>
            </a:r>
            <a:endParaRPr b="1" sz="1800" u="sng">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Most recipients reported feeling happy and cared for, with many selecting "Made me smile"</a:t>
            </a:r>
            <a:endParaRPr b="1" sz="1800">
              <a:solidFill>
                <a:srgbClr val="4D6154"/>
              </a:solidFill>
              <a:latin typeface="Roboto Mono"/>
              <a:ea typeface="Roboto Mono"/>
              <a:cs typeface="Roboto Mono"/>
              <a:sym typeface="Roboto Mono"/>
            </a:endParaRPr>
          </a:p>
        </p:txBody>
      </p:sp>
      <p:sp>
        <p:nvSpPr>
          <p:cNvPr id="468" name="Google Shape;468;p53"/>
          <p:cNvSpPr txBox="1"/>
          <p:nvPr/>
        </p:nvSpPr>
        <p:spPr>
          <a:xfrm>
            <a:off x="5527325" y="437400"/>
            <a:ext cx="3407700" cy="18471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Low-effort for senders: </a:t>
            </a:r>
            <a:endParaRPr b="1" sz="1800" u="sng">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The Google Form was simple enough that friends were willing to fill it out as a quick act of kindness</a:t>
            </a:r>
            <a:endParaRPr b="1" sz="1800">
              <a:solidFill>
                <a:srgbClr val="4D6154"/>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54" title="Screenshot 2025-10-10 at 12.55.13 AM.png"/>
          <p:cNvPicPr preferRelativeResize="0"/>
          <p:nvPr/>
        </p:nvPicPr>
        <p:blipFill>
          <a:blip r:embed="rId3">
            <a:alphaModFix amt="65000"/>
          </a:blip>
          <a:stretch>
            <a:fillRect/>
          </a:stretch>
        </p:blipFill>
        <p:spPr>
          <a:xfrm>
            <a:off x="-1765300" y="-12700"/>
            <a:ext cx="10921999" cy="1791900"/>
          </a:xfrm>
          <a:prstGeom prst="rect">
            <a:avLst/>
          </a:prstGeom>
          <a:noFill/>
          <a:ln>
            <a:noFill/>
          </a:ln>
        </p:spPr>
      </p:pic>
      <p:sp>
        <p:nvSpPr>
          <p:cNvPr id="474" name="Google Shape;474;p54"/>
          <p:cNvSpPr/>
          <p:nvPr/>
        </p:nvSpPr>
        <p:spPr>
          <a:xfrm>
            <a:off x="0" y="1206300"/>
            <a:ext cx="1930500" cy="19689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Roboto Mono"/>
                <a:ea typeface="Roboto Mono"/>
                <a:cs typeface="Roboto Mono"/>
                <a:sym typeface="Roboto Mono"/>
              </a:rPr>
              <a:t>THINGS THAT </a:t>
            </a:r>
            <a:r>
              <a:rPr b="1" lang="en" sz="3000" u="sng">
                <a:solidFill>
                  <a:schemeClr val="lt1"/>
                </a:solidFill>
                <a:latin typeface="Roboto Mono"/>
                <a:ea typeface="Roboto Mono"/>
                <a:cs typeface="Roboto Mono"/>
                <a:sym typeface="Roboto Mono"/>
              </a:rPr>
              <a:t>DIDN’T</a:t>
            </a:r>
            <a:r>
              <a:rPr b="1" lang="en" sz="3000">
                <a:solidFill>
                  <a:schemeClr val="lt1"/>
                </a:solidFill>
                <a:latin typeface="Roboto Mono"/>
                <a:ea typeface="Roboto Mono"/>
                <a:cs typeface="Roboto Mono"/>
                <a:sym typeface="Roboto Mono"/>
              </a:rPr>
              <a:t> WORK</a:t>
            </a:r>
            <a:endParaRPr b="1" sz="3000">
              <a:solidFill>
                <a:schemeClr val="lt1"/>
              </a:solidFill>
              <a:latin typeface="Roboto Mono"/>
              <a:ea typeface="Roboto Mono"/>
              <a:cs typeface="Roboto Mono"/>
              <a:sym typeface="Roboto Mono"/>
            </a:endParaRPr>
          </a:p>
        </p:txBody>
      </p:sp>
      <p:sp>
        <p:nvSpPr>
          <p:cNvPr id="475" name="Google Shape;475;p54"/>
          <p:cNvSpPr/>
          <p:nvPr/>
        </p:nvSpPr>
        <p:spPr>
          <a:xfrm>
            <a:off x="2912275" y="517125"/>
            <a:ext cx="351900" cy="169200"/>
          </a:xfrm>
          <a:prstGeom prst="rect">
            <a:avLst/>
          </a:prstGeom>
          <a:solidFill>
            <a:srgbClr val="1A727B"/>
          </a:solidFill>
          <a:ln cap="flat" cmpd="sng" w="9525">
            <a:solidFill>
              <a:srgbClr val="1A72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54"/>
          <p:cNvSpPr txBox="1"/>
          <p:nvPr/>
        </p:nvSpPr>
        <p:spPr>
          <a:xfrm>
            <a:off x="2183450" y="2343625"/>
            <a:ext cx="3249300" cy="24012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Anonymity risk: </a:t>
            </a:r>
            <a:endParaRPr b="1" sz="1800" u="sng">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The "crush" message revealed a major issue. Highly personal or romantic notes can feel unsettling or creepy from an anonymous source</a:t>
            </a:r>
            <a:endParaRPr b="1" sz="1800">
              <a:solidFill>
                <a:srgbClr val="4D6154"/>
              </a:solidFill>
              <a:latin typeface="Roboto Mono"/>
              <a:ea typeface="Roboto Mono"/>
              <a:cs typeface="Roboto Mono"/>
              <a:sym typeface="Roboto Mono"/>
            </a:endParaRPr>
          </a:p>
        </p:txBody>
      </p:sp>
      <p:sp>
        <p:nvSpPr>
          <p:cNvPr id="477" name="Google Shape;477;p54"/>
          <p:cNvSpPr txBox="1"/>
          <p:nvPr/>
        </p:nvSpPr>
        <p:spPr>
          <a:xfrm>
            <a:off x="5685725" y="2343625"/>
            <a:ext cx="3249300" cy="24012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rgbClr val="4D6154"/>
                </a:solidFill>
                <a:latin typeface="Roboto Mono"/>
                <a:ea typeface="Roboto Mono"/>
                <a:cs typeface="Roboto Mono"/>
                <a:sym typeface="Roboto Mono"/>
              </a:rPr>
              <a:t>Logistical challenges: </a:t>
            </a:r>
            <a:r>
              <a:rPr b="1" lang="en" sz="1800">
                <a:solidFill>
                  <a:srgbClr val="4D6154"/>
                </a:solidFill>
                <a:latin typeface="Roboto Mono"/>
                <a:ea typeface="Roboto Mono"/>
                <a:cs typeface="Roboto Mono"/>
                <a:sym typeface="Roboto Mono"/>
              </a:rPr>
              <a:t>Finding the exact right time and place for a physical note drop was difficult, making the text message backup essential</a:t>
            </a:r>
            <a:endParaRPr b="1" sz="1800">
              <a:solidFill>
                <a:srgbClr val="4D6154"/>
              </a:solidFill>
              <a:latin typeface="Roboto Mono"/>
              <a:ea typeface="Roboto Mono"/>
              <a:cs typeface="Roboto Mono"/>
              <a:sym typeface="Roboto Mono"/>
            </a:endParaRPr>
          </a:p>
        </p:txBody>
      </p:sp>
      <p:sp>
        <p:nvSpPr>
          <p:cNvPr id="478" name="Google Shape;478;p54"/>
          <p:cNvSpPr txBox="1"/>
          <p:nvPr/>
        </p:nvSpPr>
        <p:spPr>
          <a:xfrm>
            <a:off x="2120700" y="1990650"/>
            <a:ext cx="2451300" cy="400200"/>
          </a:xfrm>
          <a:prstGeom prst="rect">
            <a:avLst/>
          </a:prstGeom>
          <a:solidFill>
            <a:schemeClr val="accent5"/>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Mono"/>
                <a:ea typeface="Roboto Mono"/>
                <a:cs typeface="Roboto Mono"/>
                <a:sym typeface="Roboto Mono"/>
              </a:rPr>
              <a:t>Ethical Concern</a:t>
            </a:r>
            <a:endParaRPr b="1">
              <a:solidFill>
                <a:schemeClr val="lt1"/>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5"/>
          <p:cNvSpPr/>
          <p:nvPr/>
        </p:nvSpPr>
        <p:spPr>
          <a:xfrm>
            <a:off x="388975" y="261000"/>
            <a:ext cx="3627300" cy="7545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4000" u="sng">
                <a:solidFill>
                  <a:schemeClr val="lt1"/>
                </a:solidFill>
                <a:latin typeface="Roboto Mono"/>
                <a:ea typeface="Roboto Mono"/>
                <a:cs typeface="Roboto Mono"/>
                <a:sym typeface="Roboto Mono"/>
              </a:rPr>
              <a:t>LEARNINGS</a:t>
            </a:r>
            <a:endParaRPr sz="4000"/>
          </a:p>
        </p:txBody>
      </p:sp>
      <p:pic>
        <p:nvPicPr>
          <p:cNvPr id="484" name="Google Shape;484;p55"/>
          <p:cNvPicPr preferRelativeResize="0"/>
          <p:nvPr/>
        </p:nvPicPr>
        <p:blipFill>
          <a:blip r:embed="rId3">
            <a:alphaModFix/>
          </a:blip>
          <a:stretch>
            <a:fillRect/>
          </a:stretch>
        </p:blipFill>
        <p:spPr>
          <a:xfrm>
            <a:off x="2084762" y="1093814"/>
            <a:ext cx="3927974" cy="3950950"/>
          </a:xfrm>
          <a:prstGeom prst="rect">
            <a:avLst/>
          </a:prstGeom>
          <a:noFill/>
          <a:ln>
            <a:noFill/>
          </a:ln>
        </p:spPr>
      </p:pic>
      <p:sp>
        <p:nvSpPr>
          <p:cNvPr id="485" name="Google Shape;485;p55"/>
          <p:cNvSpPr/>
          <p:nvPr/>
        </p:nvSpPr>
        <p:spPr>
          <a:xfrm>
            <a:off x="6348400" y="261000"/>
            <a:ext cx="2487900" cy="1868100"/>
          </a:xfrm>
          <a:prstGeom prst="rect">
            <a:avLst/>
          </a:prstGeom>
          <a:solidFill>
            <a:schemeClr val="lt1"/>
          </a:solidFill>
          <a:ln cap="flat" cmpd="sng" w="28575">
            <a:solidFill>
              <a:srgbClr val="4D61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4D6154"/>
                </a:solidFill>
                <a:latin typeface="Roboto Mono"/>
                <a:ea typeface="Roboto Mono"/>
                <a:cs typeface="Roboto Mono"/>
                <a:sym typeface="Roboto Mono"/>
              </a:rPr>
              <a:t>7 People</a:t>
            </a:r>
            <a:endParaRPr b="1" sz="2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2 Physical notes</a:t>
            </a:r>
            <a:endParaRPr b="1" sz="18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4D6154"/>
                </a:solidFill>
                <a:latin typeface="Roboto Mono"/>
                <a:ea typeface="Roboto Mono"/>
                <a:cs typeface="Roboto Mono"/>
                <a:sym typeface="Roboto Mono"/>
              </a:rPr>
              <a:t>5 Text</a:t>
            </a:r>
            <a:endParaRPr b="1" sz="1800">
              <a:solidFill>
                <a:srgbClr val="4D6154"/>
              </a:solidFill>
              <a:latin typeface="Roboto Mono"/>
              <a:ea typeface="Roboto Mono"/>
              <a:cs typeface="Roboto Mono"/>
              <a:sym typeface="Roboto Mono"/>
            </a:endParaRPr>
          </a:p>
        </p:txBody>
      </p:sp>
      <p:sp>
        <p:nvSpPr>
          <p:cNvPr id="486" name="Google Shape;486;p55"/>
          <p:cNvSpPr txBox="1"/>
          <p:nvPr/>
        </p:nvSpPr>
        <p:spPr>
          <a:xfrm>
            <a:off x="6240700" y="2726100"/>
            <a:ext cx="2703300" cy="2124000"/>
          </a:xfrm>
          <a:prstGeom prst="rect">
            <a:avLst/>
          </a:prstGeom>
          <a:solidFill>
            <a:schemeClr val="accent6"/>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Roboto Mono"/>
                <a:ea typeface="Roboto Mono"/>
                <a:cs typeface="Roboto Mono"/>
                <a:sym typeface="Roboto Mono"/>
              </a:rPr>
              <a:t>It was valid to assume that people want to write notes for other people, but not really for themselves</a:t>
            </a:r>
            <a:endParaRPr b="1" sz="1800">
              <a:solidFill>
                <a:schemeClr val="dk1"/>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6"/>
          <p:cNvSpPr/>
          <p:nvPr/>
        </p:nvSpPr>
        <p:spPr>
          <a:xfrm>
            <a:off x="530500" y="3494075"/>
            <a:ext cx="8150400" cy="1413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p56"/>
          <p:cNvSpPr txBox="1"/>
          <p:nvPr>
            <p:ph idx="1" type="body"/>
          </p:nvPr>
        </p:nvSpPr>
        <p:spPr>
          <a:xfrm>
            <a:off x="530500" y="3494075"/>
            <a:ext cx="8150400" cy="1413000"/>
          </a:xfrm>
          <a:prstGeom prst="rect">
            <a:avLst/>
          </a:prstGeom>
        </p:spPr>
        <p:txBody>
          <a:bodyPr anchorCtr="0" anchor="t" bIns="91425" lIns="91425" spcFirstLastPara="1" rIns="91425" wrap="square" tIns="91425">
            <a:normAutofit fontScale="55000"/>
          </a:bodyPr>
          <a:lstStyle/>
          <a:p>
            <a:pPr indent="0" lvl="0" marL="0" rtl="0" algn="ctr">
              <a:spcBef>
                <a:spcPts val="0"/>
              </a:spcBef>
              <a:spcAft>
                <a:spcPts val="0"/>
              </a:spcAft>
              <a:buNone/>
            </a:pPr>
            <a:r>
              <a:rPr b="1" lang="en" sz="3127" u="sng">
                <a:solidFill>
                  <a:schemeClr val="lt1"/>
                </a:solidFill>
                <a:latin typeface="Roboto Mono"/>
                <a:ea typeface="Roboto Mono"/>
                <a:cs typeface="Roboto Mono"/>
                <a:sym typeface="Roboto Mono"/>
              </a:rPr>
              <a:t>Next Steps (SOLUTION): </a:t>
            </a:r>
            <a:endParaRPr b="1" sz="3127" u="sng">
              <a:solidFill>
                <a:schemeClr val="lt1"/>
              </a:solidFill>
              <a:latin typeface="Roboto Mono"/>
              <a:ea typeface="Roboto Mono"/>
              <a:cs typeface="Roboto Mono"/>
              <a:sym typeface="Roboto Mono"/>
            </a:endParaRPr>
          </a:p>
          <a:p>
            <a:pPr indent="0" lvl="0" marL="0" rtl="0" algn="ctr">
              <a:spcBef>
                <a:spcPts val="1200"/>
              </a:spcBef>
              <a:spcAft>
                <a:spcPts val="1200"/>
              </a:spcAft>
              <a:buNone/>
            </a:pPr>
            <a:r>
              <a:rPr b="1" lang="en" sz="2800">
                <a:solidFill>
                  <a:schemeClr val="lt1"/>
                </a:solidFill>
                <a:highlight>
                  <a:schemeClr val="accent5"/>
                </a:highlight>
                <a:latin typeface="Roboto Mono"/>
                <a:ea typeface="Roboto Mono"/>
                <a:cs typeface="Roboto Mono"/>
                <a:sym typeface="Roboto Mono"/>
              </a:rPr>
              <a:t>Focus on the strong positive signals</a:t>
            </a:r>
            <a:r>
              <a:rPr lang="en" sz="2800">
                <a:solidFill>
                  <a:schemeClr val="lt1"/>
                </a:solidFill>
                <a:highlight>
                  <a:schemeClr val="accent5"/>
                </a:highlight>
                <a:latin typeface="Roboto Mono Medium"/>
                <a:ea typeface="Roboto Mono Medium"/>
                <a:cs typeface="Roboto Mono Medium"/>
                <a:sym typeface="Roboto Mono Medium"/>
              </a:rPr>
              <a:t> from the Emotional Scheduling and Kind Notes prototypes</a:t>
            </a:r>
            <a:r>
              <a:rPr lang="en" sz="2800">
                <a:solidFill>
                  <a:schemeClr val="lt1"/>
                </a:solidFill>
                <a:latin typeface="Roboto Mono Medium"/>
                <a:ea typeface="Roboto Mono Medium"/>
                <a:cs typeface="Roboto Mono Medium"/>
                <a:sym typeface="Roboto Mono Medium"/>
              </a:rPr>
              <a:t>, combining the value of emotional reflection with the joy of positive social connection</a:t>
            </a:r>
            <a:endParaRPr sz="2800">
              <a:solidFill>
                <a:schemeClr val="lt1"/>
              </a:solidFill>
              <a:latin typeface="Roboto Mono Medium"/>
              <a:ea typeface="Roboto Mono Medium"/>
              <a:cs typeface="Roboto Mono Medium"/>
              <a:sym typeface="Roboto Mono Medium"/>
            </a:endParaRPr>
          </a:p>
        </p:txBody>
      </p:sp>
      <p:sp>
        <p:nvSpPr>
          <p:cNvPr id="493" name="Google Shape;493;p56"/>
          <p:cNvSpPr txBox="1"/>
          <p:nvPr/>
        </p:nvSpPr>
        <p:spPr>
          <a:xfrm>
            <a:off x="751800" y="267925"/>
            <a:ext cx="7640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chemeClr val="dk1"/>
                </a:solidFill>
                <a:latin typeface="Roboto Mono"/>
                <a:ea typeface="Roboto Mono"/>
                <a:cs typeface="Roboto Mono"/>
                <a:sym typeface="Roboto Mono"/>
              </a:rPr>
              <a:t>SUMMARY / NEXT STEPS</a:t>
            </a:r>
            <a:endParaRPr b="1" sz="3900">
              <a:solidFill>
                <a:schemeClr val="dk1"/>
              </a:solidFill>
              <a:latin typeface="Roboto Mono"/>
              <a:ea typeface="Roboto Mono"/>
              <a:cs typeface="Roboto Mono"/>
              <a:sym typeface="Roboto Mono"/>
            </a:endParaRPr>
          </a:p>
        </p:txBody>
      </p:sp>
      <p:sp>
        <p:nvSpPr>
          <p:cNvPr id="494" name="Google Shape;494;p56"/>
          <p:cNvSpPr txBox="1"/>
          <p:nvPr/>
        </p:nvSpPr>
        <p:spPr>
          <a:xfrm>
            <a:off x="265150" y="1003525"/>
            <a:ext cx="86811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Roboto Mono"/>
              <a:buChar char="-"/>
            </a:pPr>
            <a:r>
              <a:rPr lang="en" sz="1600">
                <a:solidFill>
                  <a:schemeClr val="dk1"/>
                </a:solidFill>
                <a:latin typeface="Roboto Mono"/>
                <a:ea typeface="Roboto Mono"/>
                <a:cs typeface="Roboto Mono"/>
                <a:sym typeface="Roboto Mono"/>
              </a:rPr>
              <a:t>Our </a:t>
            </a:r>
            <a:r>
              <a:rPr b="1" lang="en" sz="1600" u="sng">
                <a:solidFill>
                  <a:schemeClr val="dk1"/>
                </a:solidFill>
                <a:latin typeface="Roboto Mono"/>
                <a:ea typeface="Roboto Mono"/>
                <a:cs typeface="Roboto Mono"/>
                <a:sym typeface="Roboto Mono"/>
              </a:rPr>
              <a:t>three experience prototypes</a:t>
            </a:r>
            <a:r>
              <a:rPr lang="en" sz="1600">
                <a:solidFill>
                  <a:schemeClr val="dk1"/>
                </a:solidFill>
                <a:latin typeface="Roboto Mono"/>
                <a:ea typeface="Roboto Mono"/>
                <a:cs typeface="Roboto Mono"/>
                <a:sym typeface="Roboto Mono"/>
              </a:rPr>
              <a:t> tested different ways to address the </a:t>
            </a:r>
            <a:r>
              <a:rPr b="1" lang="en" sz="1600" u="sng">
                <a:solidFill>
                  <a:schemeClr val="dk1"/>
                </a:solidFill>
                <a:latin typeface="Roboto Mono"/>
                <a:ea typeface="Roboto Mono"/>
                <a:cs typeface="Roboto Mono"/>
                <a:sym typeface="Roboto Mono"/>
              </a:rPr>
              <a:t>emotional weight of productivity</a:t>
            </a:r>
            <a:r>
              <a:rPr lang="en" sz="1600">
                <a:solidFill>
                  <a:schemeClr val="dk1"/>
                </a:solidFill>
                <a:latin typeface="Roboto Mono"/>
                <a:ea typeface="Roboto Mono"/>
                <a:cs typeface="Roboto Mono"/>
                <a:sym typeface="Roboto Mono"/>
              </a:rPr>
              <a:t>. </a:t>
            </a:r>
            <a:r>
              <a:rPr b="1" lang="en" sz="1600" u="sng">
                <a:solidFill>
                  <a:schemeClr val="dk1"/>
                </a:solidFill>
                <a:latin typeface="Roboto Mono"/>
                <a:ea typeface="Roboto Mono"/>
                <a:cs typeface="Roboto Mono"/>
                <a:sym typeface="Roboto Mono"/>
              </a:rPr>
              <a:t>We moved away from traditional tools</a:t>
            </a:r>
            <a:r>
              <a:rPr lang="en" sz="1600">
                <a:solidFill>
                  <a:schemeClr val="dk1"/>
                </a:solidFill>
                <a:latin typeface="Roboto Mono"/>
                <a:ea typeface="Roboto Mono"/>
                <a:cs typeface="Roboto Mono"/>
                <a:sym typeface="Roboto Mono"/>
              </a:rPr>
              <a:t> to explore solutions centered on curiosity, emotional reflection, and social connection.</a:t>
            </a:r>
            <a:endParaRPr sz="1600">
              <a:solidFill>
                <a:schemeClr val="dk1"/>
              </a:solidFill>
              <a:latin typeface="Roboto Mono"/>
              <a:ea typeface="Roboto Mono"/>
              <a:cs typeface="Roboto Mono"/>
              <a:sym typeface="Roboto Mono"/>
            </a:endParaRPr>
          </a:p>
          <a:p>
            <a:pPr indent="0" lvl="0" marL="457200" rtl="0" algn="l">
              <a:spcBef>
                <a:spcPts val="0"/>
              </a:spcBef>
              <a:spcAft>
                <a:spcPts val="0"/>
              </a:spcAft>
              <a:buNone/>
            </a:pPr>
            <a:r>
              <a:t/>
            </a:r>
            <a:endParaRPr sz="1600">
              <a:solidFill>
                <a:schemeClr val="dk1"/>
              </a:solidFill>
              <a:latin typeface="Roboto Mono"/>
              <a:ea typeface="Roboto Mono"/>
              <a:cs typeface="Roboto Mono"/>
              <a:sym typeface="Roboto Mono"/>
            </a:endParaRPr>
          </a:p>
          <a:p>
            <a:pPr indent="-330200" lvl="0" marL="457200" rtl="0" algn="l">
              <a:spcBef>
                <a:spcPts val="0"/>
              </a:spcBef>
              <a:spcAft>
                <a:spcPts val="0"/>
              </a:spcAft>
              <a:buClr>
                <a:schemeClr val="dk1"/>
              </a:buClr>
              <a:buSzPts val="1600"/>
              <a:buFont typeface="Roboto Mono"/>
              <a:buChar char="-"/>
            </a:pPr>
            <a:r>
              <a:rPr lang="en" sz="1600">
                <a:solidFill>
                  <a:schemeClr val="dk1"/>
                </a:solidFill>
                <a:latin typeface="Roboto Mono"/>
                <a:ea typeface="Roboto Mono"/>
                <a:cs typeface="Roboto Mono"/>
                <a:sym typeface="Roboto Mono"/>
              </a:rPr>
              <a:t>Our prototypes revealed that the </a:t>
            </a:r>
            <a:r>
              <a:rPr b="1" lang="en" sz="1600" u="sng">
                <a:solidFill>
                  <a:schemeClr val="dk1"/>
                </a:solidFill>
                <a:latin typeface="Roboto Mono"/>
                <a:ea typeface="Roboto Mono"/>
                <a:cs typeface="Roboto Mono"/>
                <a:sym typeface="Roboto Mono"/>
              </a:rPr>
              <a:t>primary barriers to personal growth are emotional and structural, not forgetfulness,</a:t>
            </a:r>
            <a:r>
              <a:rPr lang="en" sz="1600">
                <a:solidFill>
                  <a:schemeClr val="dk1"/>
                </a:solidFill>
                <a:latin typeface="Roboto Mono"/>
                <a:ea typeface="Roboto Mono"/>
                <a:cs typeface="Roboto Mono"/>
                <a:sym typeface="Roboto Mono"/>
              </a:rPr>
              <a:t> invalidating our initial assumption that people simply need reminders for their goals.</a:t>
            </a:r>
            <a:endParaRPr sz="1600">
              <a:solidFill>
                <a:schemeClr val="dk1"/>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7"/>
          <p:cNvSpPr/>
          <p:nvPr/>
        </p:nvSpPr>
        <p:spPr>
          <a:xfrm>
            <a:off x="496800" y="468400"/>
            <a:ext cx="8150400" cy="9189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57"/>
          <p:cNvSpPr txBox="1"/>
          <p:nvPr>
            <p:ph idx="1" type="body"/>
          </p:nvPr>
        </p:nvSpPr>
        <p:spPr>
          <a:xfrm>
            <a:off x="496800" y="468400"/>
            <a:ext cx="8150400" cy="918900"/>
          </a:xfrm>
          <a:prstGeom prst="rect">
            <a:avLst/>
          </a:prstGeom>
        </p:spPr>
        <p:txBody>
          <a:bodyPr anchorCtr="0" anchor="t" bIns="91425" lIns="91425" spcFirstLastPara="1" rIns="91425" wrap="square" tIns="91425">
            <a:normAutofit fontScale="92500"/>
          </a:bodyPr>
          <a:lstStyle/>
          <a:p>
            <a:pPr indent="0" lvl="0" marL="0" rtl="0" algn="ctr">
              <a:lnSpc>
                <a:spcPct val="95000"/>
              </a:lnSpc>
              <a:spcBef>
                <a:spcPts val="0"/>
              </a:spcBef>
              <a:spcAft>
                <a:spcPts val="1200"/>
              </a:spcAft>
              <a:buNone/>
            </a:pPr>
            <a:r>
              <a:rPr lang="en" sz="2400">
                <a:solidFill>
                  <a:schemeClr val="lt1"/>
                </a:solidFill>
                <a:latin typeface="Roboto Mono Medium"/>
                <a:ea typeface="Roboto Mono Medium"/>
                <a:cs typeface="Roboto Mono Medium"/>
                <a:sym typeface="Roboto Mono Medium"/>
              </a:rPr>
              <a:t>Solution: </a:t>
            </a:r>
            <a:r>
              <a:rPr b="1" lang="en" sz="2400">
                <a:solidFill>
                  <a:schemeClr val="lt1"/>
                </a:solidFill>
                <a:highlight>
                  <a:schemeClr val="accent5"/>
                </a:highlight>
                <a:latin typeface="Roboto Mono"/>
                <a:ea typeface="Roboto Mono"/>
                <a:cs typeface="Roboto Mono"/>
                <a:sym typeface="Roboto Mono"/>
              </a:rPr>
              <a:t>Emotional Scheduling</a:t>
            </a:r>
            <a:r>
              <a:rPr lang="en" sz="2400">
                <a:solidFill>
                  <a:schemeClr val="lt1"/>
                </a:solidFill>
                <a:latin typeface="Roboto Mono Medium"/>
                <a:ea typeface="Roboto Mono Medium"/>
                <a:cs typeface="Roboto Mono Medium"/>
                <a:sym typeface="Roboto Mono Medium"/>
              </a:rPr>
              <a:t> with the potential connection </a:t>
            </a:r>
            <a:r>
              <a:rPr lang="en" sz="2400">
                <a:solidFill>
                  <a:schemeClr val="lt1"/>
                </a:solidFill>
                <a:latin typeface="Roboto Mono Medium"/>
                <a:ea typeface="Roboto Mono Medium"/>
                <a:cs typeface="Roboto Mono Medium"/>
                <a:sym typeface="Roboto Mono Medium"/>
              </a:rPr>
              <a:t>component</a:t>
            </a:r>
            <a:r>
              <a:rPr lang="en" sz="2400">
                <a:solidFill>
                  <a:schemeClr val="lt1"/>
                </a:solidFill>
                <a:latin typeface="Roboto Mono Medium"/>
                <a:ea typeface="Roboto Mono Medium"/>
                <a:cs typeface="Roboto Mono Medium"/>
                <a:sym typeface="Roboto Mono Medium"/>
              </a:rPr>
              <a:t> of Kind Notes. </a:t>
            </a:r>
            <a:endParaRPr sz="2400">
              <a:solidFill>
                <a:schemeClr val="lt1"/>
              </a:solidFill>
              <a:latin typeface="Roboto Mono Medium"/>
              <a:ea typeface="Roboto Mono Medium"/>
              <a:cs typeface="Roboto Mono Medium"/>
              <a:sym typeface="Roboto Mono Medium"/>
            </a:endParaRPr>
          </a:p>
        </p:txBody>
      </p:sp>
      <p:sp>
        <p:nvSpPr>
          <p:cNvPr id="501" name="Google Shape;501;p57"/>
          <p:cNvSpPr txBox="1"/>
          <p:nvPr/>
        </p:nvSpPr>
        <p:spPr>
          <a:xfrm>
            <a:off x="496800" y="1558950"/>
            <a:ext cx="8150400" cy="326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latin typeface="Roboto Mono"/>
                <a:ea typeface="Roboto Mono"/>
                <a:cs typeface="Roboto Mono"/>
                <a:sym typeface="Roboto Mono"/>
              </a:rPr>
              <a:t>Ethical Implications:</a:t>
            </a:r>
            <a:endParaRPr b="1"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sz="16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Roboto Mono"/>
              <a:buChar char="-"/>
            </a:pPr>
            <a:r>
              <a:rPr lang="en" sz="1600">
                <a:solidFill>
                  <a:schemeClr val="dk1"/>
                </a:solidFill>
                <a:latin typeface="Roboto Mono"/>
                <a:ea typeface="Roboto Mono"/>
                <a:cs typeface="Roboto Mono"/>
                <a:sym typeface="Roboto Mono"/>
              </a:rPr>
              <a:t>A </a:t>
            </a:r>
            <a:r>
              <a:rPr lang="en" sz="1600">
                <a:solidFill>
                  <a:schemeClr val="dk1"/>
                </a:solidFill>
                <a:latin typeface="Roboto Mono"/>
                <a:ea typeface="Roboto Mono"/>
                <a:cs typeface="Roboto Mono"/>
                <a:sym typeface="Roboto Mono"/>
              </a:rPr>
              <a:t>notes</a:t>
            </a:r>
            <a:r>
              <a:rPr lang="en" sz="1600">
                <a:solidFill>
                  <a:schemeClr val="dk1"/>
                </a:solidFill>
                <a:latin typeface="Roboto Mono"/>
                <a:ea typeface="Roboto Mono"/>
                <a:cs typeface="Roboto Mono"/>
                <a:sym typeface="Roboto Mono"/>
              </a:rPr>
              <a:t>-based discovery app </a:t>
            </a:r>
            <a:r>
              <a:rPr b="1" lang="en" sz="1600">
                <a:solidFill>
                  <a:schemeClr val="dk1"/>
                </a:solidFill>
                <a:latin typeface="Roboto Mono"/>
                <a:ea typeface="Roboto Mono"/>
                <a:cs typeface="Roboto Mono"/>
                <a:sym typeface="Roboto Mono"/>
              </a:rPr>
              <a:t>might only be appealing to/approachable for geographically-close communities</a:t>
            </a:r>
            <a:r>
              <a:rPr lang="en" sz="1600">
                <a:solidFill>
                  <a:schemeClr val="dk1"/>
                </a:solidFill>
                <a:latin typeface="Roboto Mono"/>
                <a:ea typeface="Roboto Mono"/>
                <a:cs typeface="Roboto Mono"/>
                <a:sym typeface="Roboto Mono"/>
              </a:rPr>
              <a:t> (i.e. campuses, walkable cities).</a:t>
            </a:r>
            <a:endParaRPr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Roboto Mono"/>
              <a:buChar char="-"/>
            </a:pPr>
            <a:r>
              <a:rPr lang="en" sz="1600">
                <a:solidFill>
                  <a:schemeClr val="dk1"/>
                </a:solidFill>
                <a:latin typeface="Roboto Mono"/>
                <a:ea typeface="Roboto Mono"/>
                <a:cs typeface="Roboto Mono"/>
                <a:sym typeface="Roboto Mono"/>
              </a:rPr>
              <a:t>Emotional scheduling could </a:t>
            </a:r>
            <a:r>
              <a:rPr b="1" lang="en" sz="1600">
                <a:solidFill>
                  <a:schemeClr val="dk1"/>
                </a:solidFill>
                <a:latin typeface="Roboto Mono"/>
                <a:ea typeface="Roboto Mono"/>
                <a:cs typeface="Roboto Mono"/>
                <a:sym typeface="Roboto Mono"/>
              </a:rPr>
              <a:t>cloud week-by-week planning with bias, </a:t>
            </a:r>
            <a:r>
              <a:rPr lang="en" sz="1600">
                <a:solidFill>
                  <a:schemeClr val="dk1"/>
                </a:solidFill>
                <a:latin typeface="Roboto Mono"/>
                <a:ea typeface="Roboto Mono"/>
                <a:cs typeface="Roboto Mono"/>
                <a:sym typeface="Roboto Mono"/>
              </a:rPr>
              <a:t>potentially creating distress where unnecessary.</a:t>
            </a:r>
            <a:endParaRPr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Roboto Mono"/>
              <a:buChar char="-"/>
            </a:pPr>
            <a:r>
              <a:rPr lang="en" sz="1600">
                <a:solidFill>
                  <a:schemeClr val="dk1"/>
                </a:solidFill>
                <a:latin typeface="Roboto Mono"/>
                <a:ea typeface="Roboto Mono"/>
                <a:cs typeface="Roboto Mono"/>
                <a:sym typeface="Roboto Mono"/>
              </a:rPr>
              <a:t>This solution </a:t>
            </a:r>
            <a:r>
              <a:rPr b="1" lang="en" sz="1600">
                <a:solidFill>
                  <a:schemeClr val="dk1"/>
                </a:solidFill>
                <a:latin typeface="Roboto Mono"/>
                <a:ea typeface="Roboto Mono"/>
                <a:cs typeface="Roboto Mono"/>
                <a:sym typeface="Roboto Mono"/>
              </a:rPr>
              <a:t>could exclude those who don’t have the luxury of free time</a:t>
            </a:r>
            <a:r>
              <a:rPr lang="en" sz="1600">
                <a:solidFill>
                  <a:schemeClr val="dk1"/>
                </a:solidFill>
                <a:latin typeface="Roboto Mono"/>
                <a:ea typeface="Roboto Mono"/>
                <a:cs typeface="Roboto Mono"/>
                <a:sym typeface="Roboto Mono"/>
              </a:rPr>
              <a:t> to thoroughly reflect on their day/send a note.</a:t>
            </a:r>
            <a:endParaRPr sz="1600">
              <a:solidFill>
                <a:schemeClr val="dk1"/>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8"/>
          <p:cNvSpPr txBox="1"/>
          <p:nvPr/>
        </p:nvSpPr>
        <p:spPr>
          <a:xfrm>
            <a:off x="751800" y="1245225"/>
            <a:ext cx="76404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900">
                <a:solidFill>
                  <a:schemeClr val="dk1"/>
                </a:solidFill>
                <a:latin typeface="Roboto Mono"/>
                <a:ea typeface="Roboto Mono"/>
                <a:cs typeface="Roboto Mono"/>
                <a:sym typeface="Roboto Mono"/>
              </a:rPr>
              <a:t>THANK YOU!</a:t>
            </a:r>
            <a:endParaRPr b="1" sz="4900">
              <a:solidFill>
                <a:schemeClr val="dk1"/>
              </a:solidFill>
              <a:latin typeface="Roboto Mono"/>
              <a:ea typeface="Roboto Mono"/>
              <a:cs typeface="Roboto Mono"/>
              <a:sym typeface="Roboto Mono"/>
            </a:endParaRPr>
          </a:p>
        </p:txBody>
      </p:sp>
      <p:pic>
        <p:nvPicPr>
          <p:cNvPr id="507" name="Google Shape;507;p58" title="BennieNkwantabisa.jpg"/>
          <p:cNvPicPr preferRelativeResize="0"/>
          <p:nvPr/>
        </p:nvPicPr>
        <p:blipFill rotWithShape="1">
          <a:blip r:embed="rId3">
            <a:alphaModFix/>
          </a:blip>
          <a:srcRect b="8668" l="0" r="0" t="27167"/>
          <a:stretch/>
        </p:blipFill>
        <p:spPr>
          <a:xfrm>
            <a:off x="2630356" y="2303958"/>
            <a:ext cx="1907100" cy="1844100"/>
          </a:xfrm>
          <a:prstGeom prst="ellipse">
            <a:avLst/>
          </a:prstGeom>
          <a:noFill/>
          <a:ln>
            <a:noFill/>
          </a:ln>
        </p:spPr>
      </p:pic>
      <p:pic>
        <p:nvPicPr>
          <p:cNvPr id="508" name="Google Shape;508;p58" title="gil_silva.jpeg"/>
          <p:cNvPicPr preferRelativeResize="0"/>
          <p:nvPr/>
        </p:nvPicPr>
        <p:blipFill rotWithShape="1">
          <a:blip r:embed="rId4">
            <a:alphaModFix/>
          </a:blip>
          <a:srcRect b="0" l="13337" r="13337" t="8617"/>
          <a:stretch/>
        </p:blipFill>
        <p:spPr>
          <a:xfrm>
            <a:off x="615248" y="2277160"/>
            <a:ext cx="1850400" cy="1844100"/>
          </a:xfrm>
          <a:prstGeom prst="ellipse">
            <a:avLst/>
          </a:prstGeom>
          <a:noFill/>
          <a:ln>
            <a:noFill/>
          </a:ln>
        </p:spPr>
      </p:pic>
      <p:pic>
        <p:nvPicPr>
          <p:cNvPr id="509" name="Google Shape;509;p58" title="JHR_Ugwonali_694_PRINT.jpg"/>
          <p:cNvPicPr preferRelativeResize="0"/>
          <p:nvPr/>
        </p:nvPicPr>
        <p:blipFill rotWithShape="1">
          <a:blip r:embed="rId5">
            <a:alphaModFix/>
          </a:blip>
          <a:srcRect b="0" l="17711" r="12641" t="0"/>
          <a:stretch/>
        </p:blipFill>
        <p:spPr>
          <a:xfrm>
            <a:off x="4657529" y="2277165"/>
            <a:ext cx="1850400" cy="1897800"/>
          </a:xfrm>
          <a:prstGeom prst="ellipse">
            <a:avLst/>
          </a:prstGeom>
          <a:noFill/>
          <a:ln>
            <a:noFill/>
          </a:ln>
        </p:spPr>
      </p:pic>
      <p:pic>
        <p:nvPicPr>
          <p:cNvPr id="510" name="Google Shape;510;p58"/>
          <p:cNvPicPr preferRelativeResize="0"/>
          <p:nvPr/>
        </p:nvPicPr>
        <p:blipFill>
          <a:blip r:embed="rId6">
            <a:alphaModFix/>
          </a:blip>
          <a:stretch>
            <a:fillRect/>
          </a:stretch>
        </p:blipFill>
        <p:spPr>
          <a:xfrm>
            <a:off x="6621644" y="2245751"/>
            <a:ext cx="1907100" cy="1907100"/>
          </a:xfrm>
          <a:prstGeom prst="ellipse">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nvSpPr>
        <p:spPr>
          <a:xfrm>
            <a:off x="614775" y="260425"/>
            <a:ext cx="76404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chemeClr val="dk1"/>
                </a:solidFill>
                <a:latin typeface="Roboto Mono"/>
                <a:ea typeface="Roboto Mono"/>
                <a:cs typeface="Roboto Mono"/>
                <a:sym typeface="Roboto Mono"/>
              </a:rPr>
              <a:t>Appendix </a:t>
            </a:r>
            <a:r>
              <a:rPr i="1" lang="en" sz="3700">
                <a:solidFill>
                  <a:schemeClr val="dk1"/>
                </a:solidFill>
                <a:latin typeface="Roboto Mono"/>
                <a:ea typeface="Roboto Mono"/>
                <a:cs typeface="Roboto Mono"/>
                <a:sym typeface="Roboto Mono"/>
              </a:rPr>
              <a:t>(Pages Linked)</a:t>
            </a:r>
            <a:endParaRPr i="1" sz="3700">
              <a:solidFill>
                <a:schemeClr val="dk1"/>
              </a:solidFill>
              <a:latin typeface="Roboto Mono"/>
              <a:ea typeface="Roboto Mono"/>
              <a:cs typeface="Roboto Mono"/>
              <a:sym typeface="Roboto Mono"/>
            </a:endParaRPr>
          </a:p>
        </p:txBody>
      </p:sp>
      <p:sp>
        <p:nvSpPr>
          <p:cNvPr id="516" name="Google Shape;516;p59"/>
          <p:cNvSpPr txBox="1"/>
          <p:nvPr/>
        </p:nvSpPr>
        <p:spPr>
          <a:xfrm>
            <a:off x="614775" y="1678950"/>
            <a:ext cx="7794900" cy="178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accent2"/>
                </a:solidFill>
              </a:rPr>
              <a:t>Brainstorms:</a:t>
            </a:r>
            <a:endParaRPr b="1" sz="2600">
              <a:solidFill>
                <a:schemeClr val="accent2"/>
              </a:solidFill>
            </a:endParaRPr>
          </a:p>
          <a:p>
            <a:pPr indent="-393700" lvl="0" marL="457200" rtl="0" algn="ctr">
              <a:spcBef>
                <a:spcPts val="0"/>
              </a:spcBef>
              <a:spcAft>
                <a:spcPts val="0"/>
              </a:spcAft>
              <a:buSzPts val="2600"/>
              <a:buChar char="●"/>
            </a:pPr>
            <a:r>
              <a:rPr lang="en" sz="2600" u="sng">
                <a:solidFill>
                  <a:schemeClr val="hlink"/>
                </a:solidFill>
                <a:hlinkClick action="ppaction://hlinksldjump" r:id="rId3"/>
              </a:rPr>
              <a:t>POVs</a:t>
            </a:r>
            <a:endParaRPr sz="2600">
              <a:solidFill>
                <a:schemeClr val="dk2"/>
              </a:solidFill>
            </a:endParaRPr>
          </a:p>
          <a:p>
            <a:pPr indent="-393700" lvl="0" marL="457200" rtl="0" algn="ctr">
              <a:spcBef>
                <a:spcPts val="0"/>
              </a:spcBef>
              <a:spcAft>
                <a:spcPts val="0"/>
              </a:spcAft>
              <a:buSzPts val="2600"/>
              <a:buChar char="●"/>
            </a:pPr>
            <a:r>
              <a:rPr lang="en" sz="2600" u="sng">
                <a:solidFill>
                  <a:schemeClr val="hlink"/>
                </a:solidFill>
                <a:hlinkClick action="ppaction://hlinksldjump" r:id="rId4"/>
              </a:rPr>
              <a:t>HMWs</a:t>
            </a:r>
            <a:endParaRPr sz="2600">
              <a:solidFill>
                <a:schemeClr val="dk2"/>
              </a:solidFill>
            </a:endParaRPr>
          </a:p>
          <a:p>
            <a:pPr indent="-393700" lvl="0" marL="457200" rtl="0" algn="ctr">
              <a:spcBef>
                <a:spcPts val="0"/>
              </a:spcBef>
              <a:spcAft>
                <a:spcPts val="0"/>
              </a:spcAft>
              <a:buSzPts val="2600"/>
              <a:buChar char="●"/>
            </a:pPr>
            <a:r>
              <a:rPr lang="en" sz="2600" u="sng">
                <a:solidFill>
                  <a:schemeClr val="hlink"/>
                </a:solidFill>
                <a:hlinkClick action="ppaction://hlinksldjump" r:id="rId5"/>
              </a:rPr>
              <a:t>Solutions</a:t>
            </a:r>
            <a:endParaRPr sz="2600">
              <a:solidFill>
                <a:schemeClr val="accen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0"/>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p60"/>
          <p:cNvSpPr txBox="1"/>
          <p:nvPr/>
        </p:nvSpPr>
        <p:spPr>
          <a:xfrm>
            <a:off x="2217150" y="4049150"/>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Brainstorming: POVs</a:t>
            </a:r>
            <a:endParaRPr b="1" sz="2500">
              <a:solidFill>
                <a:schemeClr val="lt1"/>
              </a:solidFill>
              <a:latin typeface="Roboto Mono"/>
              <a:ea typeface="Roboto Mono"/>
              <a:cs typeface="Roboto Mono"/>
              <a:sym typeface="Roboto Mono"/>
            </a:endParaRPr>
          </a:p>
        </p:txBody>
      </p:sp>
      <p:pic>
        <p:nvPicPr>
          <p:cNvPr id="523" name="Google Shape;523;p60" title="IMG_8223.jpeg"/>
          <p:cNvPicPr preferRelativeResize="0"/>
          <p:nvPr/>
        </p:nvPicPr>
        <p:blipFill>
          <a:blip r:embed="rId3">
            <a:alphaModFix/>
          </a:blip>
          <a:stretch>
            <a:fillRect/>
          </a:stretch>
        </p:blipFill>
        <p:spPr>
          <a:xfrm>
            <a:off x="6599175" y="1817000"/>
            <a:ext cx="2544824" cy="1908626"/>
          </a:xfrm>
          <a:prstGeom prst="rect">
            <a:avLst/>
          </a:prstGeom>
          <a:noFill/>
          <a:ln>
            <a:noFill/>
          </a:ln>
        </p:spPr>
      </p:pic>
      <p:pic>
        <p:nvPicPr>
          <p:cNvPr id="524" name="Google Shape;524;p60" title="IMG_7386.jpeg"/>
          <p:cNvPicPr preferRelativeResize="0"/>
          <p:nvPr/>
        </p:nvPicPr>
        <p:blipFill>
          <a:blip r:embed="rId4">
            <a:alphaModFix/>
          </a:blip>
          <a:stretch>
            <a:fillRect/>
          </a:stretch>
        </p:blipFill>
        <p:spPr>
          <a:xfrm>
            <a:off x="6662700" y="0"/>
            <a:ext cx="2481300" cy="1860968"/>
          </a:xfrm>
          <a:prstGeom prst="rect">
            <a:avLst/>
          </a:prstGeom>
          <a:noFill/>
          <a:ln>
            <a:noFill/>
          </a:ln>
        </p:spPr>
      </p:pic>
      <p:pic>
        <p:nvPicPr>
          <p:cNvPr id="525" name="Google Shape;525;p60" title="IMG_7576.jpg"/>
          <p:cNvPicPr preferRelativeResize="0"/>
          <p:nvPr/>
        </p:nvPicPr>
        <p:blipFill rotWithShape="1">
          <a:blip r:embed="rId5">
            <a:alphaModFix/>
          </a:blip>
          <a:srcRect b="26007" l="25165" r="15072" t="16996"/>
          <a:stretch/>
        </p:blipFill>
        <p:spPr>
          <a:xfrm>
            <a:off x="0" y="1757875"/>
            <a:ext cx="1533300" cy="1995075"/>
          </a:xfrm>
          <a:prstGeom prst="rect">
            <a:avLst/>
          </a:prstGeom>
          <a:noFill/>
          <a:ln>
            <a:noFill/>
          </a:ln>
        </p:spPr>
      </p:pic>
      <p:pic>
        <p:nvPicPr>
          <p:cNvPr id="526" name="Google Shape;526;p60" title="IMG_7575.jpg"/>
          <p:cNvPicPr preferRelativeResize="0"/>
          <p:nvPr/>
        </p:nvPicPr>
        <p:blipFill rotWithShape="1">
          <a:blip r:embed="rId6">
            <a:alphaModFix/>
          </a:blip>
          <a:srcRect b="10437" l="10651" r="31140" t="17578"/>
          <a:stretch/>
        </p:blipFill>
        <p:spPr>
          <a:xfrm>
            <a:off x="3954149" y="0"/>
            <a:ext cx="2751625" cy="3725624"/>
          </a:xfrm>
          <a:prstGeom prst="rect">
            <a:avLst/>
          </a:prstGeom>
          <a:noFill/>
          <a:ln>
            <a:noFill/>
          </a:ln>
        </p:spPr>
      </p:pic>
      <p:pic>
        <p:nvPicPr>
          <p:cNvPr id="527" name="Google Shape;527;p60" title="IMG_7571.jpg"/>
          <p:cNvPicPr preferRelativeResize="0"/>
          <p:nvPr/>
        </p:nvPicPr>
        <p:blipFill rotWithShape="1">
          <a:blip r:embed="rId7">
            <a:alphaModFix/>
          </a:blip>
          <a:srcRect b="0" l="0" r="11754" t="11754"/>
          <a:stretch/>
        </p:blipFill>
        <p:spPr>
          <a:xfrm>
            <a:off x="0" y="-23825"/>
            <a:ext cx="2811049" cy="1908626"/>
          </a:xfrm>
          <a:prstGeom prst="rect">
            <a:avLst/>
          </a:prstGeom>
          <a:noFill/>
          <a:ln>
            <a:noFill/>
          </a:ln>
        </p:spPr>
      </p:pic>
      <p:pic>
        <p:nvPicPr>
          <p:cNvPr id="528" name="Google Shape;528;p60" title="IMG_7573.jpg"/>
          <p:cNvPicPr preferRelativeResize="0"/>
          <p:nvPr/>
        </p:nvPicPr>
        <p:blipFill rotWithShape="1">
          <a:blip r:embed="rId8">
            <a:alphaModFix/>
          </a:blip>
          <a:srcRect b="14702" l="0" r="41023" t="19835"/>
          <a:stretch/>
        </p:blipFill>
        <p:spPr>
          <a:xfrm>
            <a:off x="2766400" y="0"/>
            <a:ext cx="1187750" cy="1908623"/>
          </a:xfrm>
          <a:prstGeom prst="rect">
            <a:avLst/>
          </a:prstGeom>
          <a:noFill/>
          <a:ln>
            <a:noFill/>
          </a:ln>
        </p:spPr>
      </p:pic>
      <p:pic>
        <p:nvPicPr>
          <p:cNvPr id="529" name="Google Shape;529;p60" title="IMG_7567.jpg"/>
          <p:cNvPicPr preferRelativeResize="0"/>
          <p:nvPr/>
        </p:nvPicPr>
        <p:blipFill>
          <a:blip r:embed="rId9">
            <a:alphaModFix/>
          </a:blip>
          <a:stretch>
            <a:fillRect/>
          </a:stretch>
        </p:blipFill>
        <p:spPr>
          <a:xfrm>
            <a:off x="1533300" y="1860975"/>
            <a:ext cx="2420849" cy="1891976"/>
          </a:xfrm>
          <a:prstGeom prst="rect">
            <a:avLst/>
          </a:prstGeom>
          <a:noFill/>
          <a:ln>
            <a:noFill/>
          </a:ln>
        </p:spPr>
      </p:pic>
      <p:pic>
        <p:nvPicPr>
          <p:cNvPr id="530" name="Google Shape;530;p60" title="Screenshot 2025-10-11 at 2.04.11 AM.png"/>
          <p:cNvPicPr preferRelativeResize="0"/>
          <p:nvPr/>
        </p:nvPicPr>
        <p:blipFill rotWithShape="1">
          <a:blip r:embed="rId10">
            <a:alphaModFix/>
          </a:blip>
          <a:srcRect b="3865" l="0" r="0" t="78863"/>
          <a:stretch/>
        </p:blipFill>
        <p:spPr>
          <a:xfrm>
            <a:off x="6723150" y="1766003"/>
            <a:ext cx="2420850" cy="409322"/>
          </a:xfrm>
          <a:prstGeom prst="rect">
            <a:avLst/>
          </a:prstGeom>
          <a:noFill/>
          <a:ln>
            <a:noFill/>
          </a:ln>
        </p:spPr>
      </p:pic>
      <p:pic>
        <p:nvPicPr>
          <p:cNvPr id="531" name="Google Shape;531;p60" title="Screenshot 2025-10-11 at 2.04.11 AM.png"/>
          <p:cNvPicPr preferRelativeResize="0"/>
          <p:nvPr/>
        </p:nvPicPr>
        <p:blipFill rotWithShape="1">
          <a:blip r:embed="rId10">
            <a:alphaModFix/>
          </a:blip>
          <a:srcRect b="35359" l="0" r="0" t="47369"/>
          <a:stretch/>
        </p:blipFill>
        <p:spPr>
          <a:xfrm>
            <a:off x="3954150" y="3343624"/>
            <a:ext cx="2420868" cy="409326"/>
          </a:xfrm>
          <a:prstGeom prst="rect">
            <a:avLst/>
          </a:prstGeom>
          <a:noFill/>
          <a:ln>
            <a:noFill/>
          </a:ln>
        </p:spPr>
      </p:pic>
      <p:pic>
        <p:nvPicPr>
          <p:cNvPr id="532" name="Google Shape;532;p60" title="Screenshot 2025-10-11 at 2.04.11 AM.png"/>
          <p:cNvPicPr preferRelativeResize="0"/>
          <p:nvPr/>
        </p:nvPicPr>
        <p:blipFill rotWithShape="1">
          <a:blip r:embed="rId10">
            <a:alphaModFix/>
          </a:blip>
          <a:srcRect b="65678" l="0" r="0" t="13183"/>
          <a:stretch/>
        </p:blipFill>
        <p:spPr>
          <a:xfrm>
            <a:off x="1431525" y="1757864"/>
            <a:ext cx="2248374" cy="46526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1"/>
          <p:cNvSpPr txBox="1"/>
          <p:nvPr/>
        </p:nvSpPr>
        <p:spPr>
          <a:xfrm>
            <a:off x="1337400" y="2133150"/>
            <a:ext cx="64692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dk1"/>
                </a:solidFill>
                <a:latin typeface="Roboto Mono"/>
                <a:ea typeface="Roboto Mono"/>
                <a:cs typeface="Roboto Mono"/>
                <a:sym typeface="Roboto Mono"/>
              </a:rPr>
              <a:t>BRAINSTORM: HMWs</a:t>
            </a:r>
            <a:endParaRPr b="1" sz="4500">
              <a:solidFill>
                <a:schemeClr val="dk1"/>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pSp>
        <p:nvGrpSpPr>
          <p:cNvPr id="88" name="Google Shape;88;p17"/>
          <p:cNvGrpSpPr/>
          <p:nvPr/>
        </p:nvGrpSpPr>
        <p:grpSpPr>
          <a:xfrm>
            <a:off x="306120" y="3191111"/>
            <a:ext cx="3168970" cy="1453073"/>
            <a:chOff x="116700" y="2282450"/>
            <a:chExt cx="4000214" cy="1834225"/>
          </a:xfrm>
        </p:grpSpPr>
        <p:pic>
          <p:nvPicPr>
            <p:cNvPr id="89" name="Google Shape;89;p17" title="Untitled design (52).png"/>
            <p:cNvPicPr preferRelativeResize="0"/>
            <p:nvPr/>
          </p:nvPicPr>
          <p:blipFill rotWithShape="1">
            <a:blip r:embed="rId3">
              <a:alphaModFix/>
            </a:blip>
            <a:srcRect b="9388" l="0" r="0" t="49471"/>
            <a:stretch/>
          </p:blipFill>
          <p:spPr>
            <a:xfrm>
              <a:off x="302650" y="3244300"/>
              <a:ext cx="3628325" cy="872375"/>
            </a:xfrm>
            <a:prstGeom prst="rect">
              <a:avLst/>
            </a:prstGeom>
            <a:noFill/>
            <a:ln>
              <a:noFill/>
            </a:ln>
          </p:spPr>
        </p:pic>
        <p:pic>
          <p:nvPicPr>
            <p:cNvPr id="90" name="Google Shape;90;p17" title="Untitled design (52).png"/>
            <p:cNvPicPr preferRelativeResize="0"/>
            <p:nvPr/>
          </p:nvPicPr>
          <p:blipFill rotWithShape="1">
            <a:blip r:embed="rId3">
              <a:alphaModFix/>
            </a:blip>
            <a:srcRect b="48961" l="0" r="0" t="9898"/>
            <a:stretch/>
          </p:blipFill>
          <p:spPr>
            <a:xfrm>
              <a:off x="116700" y="2282450"/>
              <a:ext cx="4000214" cy="961851"/>
            </a:xfrm>
            <a:prstGeom prst="rect">
              <a:avLst/>
            </a:prstGeom>
            <a:noFill/>
            <a:ln>
              <a:noFill/>
            </a:ln>
          </p:spPr>
        </p:pic>
      </p:grpSp>
      <p:sp>
        <p:nvSpPr>
          <p:cNvPr id="91" name="Google Shape;91;p17"/>
          <p:cNvSpPr txBox="1"/>
          <p:nvPr/>
        </p:nvSpPr>
        <p:spPr>
          <a:xfrm>
            <a:off x="4290642" y="3510609"/>
            <a:ext cx="1420200" cy="424800"/>
          </a:xfrm>
          <a:prstGeom prst="rect">
            <a:avLst/>
          </a:prstGeom>
          <a:solidFill>
            <a:srgbClr val="4D6154"/>
          </a:solidFill>
          <a:ln>
            <a:noFill/>
          </a:ln>
        </p:spPr>
        <p:txBody>
          <a:bodyPr anchorCtr="0" anchor="t" bIns="64750" lIns="64750" spcFirstLastPara="1" rIns="64750" wrap="square" tIns="64750">
            <a:spAutoFit/>
          </a:bodyPr>
          <a:lstStyle/>
          <a:p>
            <a:pPr indent="0" lvl="0" marL="0" rtl="0" algn="ctr">
              <a:spcBef>
                <a:spcPts val="0"/>
              </a:spcBef>
              <a:spcAft>
                <a:spcPts val="0"/>
              </a:spcAft>
              <a:buNone/>
            </a:pPr>
            <a:r>
              <a:rPr b="1" lang="en" sz="1909">
                <a:solidFill>
                  <a:schemeClr val="lt1"/>
                </a:solidFill>
                <a:latin typeface="Roboto Mono"/>
                <a:ea typeface="Roboto Mono"/>
                <a:cs typeface="Roboto Mono"/>
                <a:sym typeface="Roboto Mono"/>
              </a:rPr>
              <a:t>MATT, 21</a:t>
            </a:r>
            <a:endParaRPr b="1" sz="1909">
              <a:solidFill>
                <a:schemeClr val="lt1"/>
              </a:solidFill>
              <a:latin typeface="Roboto Mono"/>
              <a:ea typeface="Roboto Mono"/>
              <a:cs typeface="Roboto Mono"/>
              <a:sym typeface="Roboto Mono"/>
            </a:endParaRPr>
          </a:p>
        </p:txBody>
      </p:sp>
      <p:sp>
        <p:nvSpPr>
          <p:cNvPr id="92" name="Google Shape;92;p17"/>
          <p:cNvSpPr txBox="1"/>
          <p:nvPr/>
        </p:nvSpPr>
        <p:spPr>
          <a:xfrm>
            <a:off x="3925143" y="4026878"/>
            <a:ext cx="2151300" cy="338400"/>
          </a:xfrm>
          <a:prstGeom prst="rect">
            <a:avLst/>
          </a:prstGeom>
          <a:solidFill>
            <a:schemeClr val="lt1"/>
          </a:solidFill>
          <a:ln>
            <a:noFill/>
          </a:ln>
        </p:spPr>
        <p:txBody>
          <a:bodyPr anchorCtr="0" anchor="t" bIns="64750" lIns="64750" spcFirstLastPara="1" rIns="64750" wrap="square" tIns="64750">
            <a:spAutoFit/>
          </a:bodyPr>
          <a:lstStyle/>
          <a:p>
            <a:pPr indent="0" lvl="0" marL="0" rtl="0" algn="ctr">
              <a:spcBef>
                <a:spcPts val="0"/>
              </a:spcBef>
              <a:spcAft>
                <a:spcPts val="0"/>
              </a:spcAft>
              <a:buNone/>
            </a:pPr>
            <a:r>
              <a:rPr i="1" lang="en" sz="1348">
                <a:solidFill>
                  <a:srgbClr val="4D6154"/>
                </a:solidFill>
                <a:latin typeface="Roboto Mono Light"/>
                <a:ea typeface="Roboto Mono Light"/>
                <a:cs typeface="Roboto Mono Light"/>
                <a:sym typeface="Roboto Mono Light"/>
              </a:rPr>
              <a:t>UFlorida New Grad</a:t>
            </a:r>
            <a:endParaRPr i="1" sz="1348">
              <a:solidFill>
                <a:srgbClr val="4D6154"/>
              </a:solidFill>
              <a:latin typeface="Roboto Mono Light"/>
              <a:ea typeface="Roboto Mono Light"/>
              <a:cs typeface="Roboto Mono Light"/>
              <a:sym typeface="Roboto Mono Light"/>
            </a:endParaRPr>
          </a:p>
        </p:txBody>
      </p:sp>
      <p:pic>
        <p:nvPicPr>
          <p:cNvPr id="93" name="Google Shape;93;p17" title="Untitled design (52).png"/>
          <p:cNvPicPr preferRelativeResize="0"/>
          <p:nvPr/>
        </p:nvPicPr>
        <p:blipFill rotWithShape="1">
          <a:blip r:embed="rId4">
            <a:alphaModFix/>
          </a:blip>
          <a:srcRect b="12246" l="11997" r="64786" t="49469"/>
          <a:stretch/>
        </p:blipFill>
        <p:spPr>
          <a:xfrm>
            <a:off x="3523150" y="570912"/>
            <a:ext cx="2955134" cy="2848060"/>
          </a:xfrm>
          <a:prstGeom prst="rect">
            <a:avLst/>
          </a:prstGeom>
          <a:noFill/>
          <a:ln>
            <a:noFill/>
          </a:ln>
        </p:spPr>
      </p:pic>
      <p:pic>
        <p:nvPicPr>
          <p:cNvPr id="94" name="Google Shape;94;p17" title="Untitled design (52).png"/>
          <p:cNvPicPr preferRelativeResize="0"/>
          <p:nvPr/>
        </p:nvPicPr>
        <p:blipFill rotWithShape="1">
          <a:blip r:embed="rId4">
            <a:alphaModFix/>
          </a:blip>
          <a:srcRect b="52255" l="80208" r="1351" t="9900"/>
          <a:stretch/>
        </p:blipFill>
        <p:spPr>
          <a:xfrm>
            <a:off x="6526335" y="677184"/>
            <a:ext cx="2374440" cy="2848055"/>
          </a:xfrm>
          <a:prstGeom prst="rect">
            <a:avLst/>
          </a:prstGeom>
          <a:noFill/>
          <a:ln>
            <a:noFill/>
          </a:ln>
        </p:spPr>
      </p:pic>
      <p:sp>
        <p:nvSpPr>
          <p:cNvPr id="95" name="Google Shape;95;p17"/>
          <p:cNvSpPr txBox="1"/>
          <p:nvPr/>
        </p:nvSpPr>
        <p:spPr>
          <a:xfrm>
            <a:off x="3712043" y="983101"/>
            <a:ext cx="681000" cy="414900"/>
          </a:xfrm>
          <a:prstGeom prst="rect">
            <a:avLst/>
          </a:prstGeom>
          <a:solidFill>
            <a:srgbClr val="F1C232"/>
          </a:solidFill>
          <a:ln>
            <a:noFill/>
          </a:ln>
        </p:spPr>
        <p:txBody>
          <a:bodyPr anchorCtr="0" anchor="t" bIns="102700" lIns="102700" spcFirstLastPara="1" rIns="102700" wrap="square" tIns="102700">
            <a:spAutoFit/>
          </a:bodyPr>
          <a:lstStyle/>
          <a:p>
            <a:pPr indent="0" lvl="0" marL="0" rtl="0" algn="ctr">
              <a:lnSpc>
                <a:spcPct val="115000"/>
              </a:lnSpc>
              <a:spcBef>
                <a:spcPts val="0"/>
              </a:spcBef>
              <a:spcAft>
                <a:spcPts val="0"/>
              </a:spcAft>
              <a:buNone/>
            </a:pPr>
            <a:r>
              <a:rPr b="1" lang="en" sz="1348">
                <a:solidFill>
                  <a:schemeClr val="lt1"/>
                </a:solidFill>
                <a:latin typeface="Roboto Mono"/>
                <a:ea typeface="Roboto Mono"/>
                <a:cs typeface="Roboto Mono"/>
                <a:sym typeface="Roboto Mono"/>
              </a:rPr>
              <a:t>NEW!</a:t>
            </a:r>
            <a:endParaRPr b="1" sz="1348">
              <a:solidFill>
                <a:schemeClr val="lt1"/>
              </a:solidFill>
              <a:latin typeface="Roboto Mono"/>
              <a:ea typeface="Roboto Mono"/>
              <a:cs typeface="Roboto Mono"/>
              <a:sym typeface="Roboto Mono"/>
            </a:endParaRPr>
          </a:p>
        </p:txBody>
      </p:sp>
      <p:sp>
        <p:nvSpPr>
          <p:cNvPr id="96" name="Google Shape;96;p17"/>
          <p:cNvSpPr txBox="1"/>
          <p:nvPr/>
        </p:nvSpPr>
        <p:spPr>
          <a:xfrm>
            <a:off x="6526335" y="983101"/>
            <a:ext cx="681000" cy="414900"/>
          </a:xfrm>
          <a:prstGeom prst="rect">
            <a:avLst/>
          </a:prstGeom>
          <a:solidFill>
            <a:srgbClr val="F1C232"/>
          </a:solidFill>
          <a:ln>
            <a:noFill/>
          </a:ln>
        </p:spPr>
        <p:txBody>
          <a:bodyPr anchorCtr="0" anchor="t" bIns="102700" lIns="102700" spcFirstLastPara="1" rIns="102700" wrap="square" tIns="102700">
            <a:spAutoFit/>
          </a:bodyPr>
          <a:lstStyle/>
          <a:p>
            <a:pPr indent="0" lvl="0" marL="0" rtl="0" algn="ctr">
              <a:lnSpc>
                <a:spcPct val="115000"/>
              </a:lnSpc>
              <a:spcBef>
                <a:spcPts val="0"/>
              </a:spcBef>
              <a:spcAft>
                <a:spcPts val="0"/>
              </a:spcAft>
              <a:buNone/>
            </a:pPr>
            <a:r>
              <a:rPr b="1" lang="en" sz="1348">
                <a:solidFill>
                  <a:schemeClr val="lt1"/>
                </a:solidFill>
                <a:latin typeface="Roboto Mono"/>
                <a:ea typeface="Roboto Mono"/>
                <a:cs typeface="Roboto Mono"/>
                <a:sym typeface="Roboto Mono"/>
              </a:rPr>
              <a:t>NEW!</a:t>
            </a:r>
            <a:endParaRPr b="1" sz="1348">
              <a:solidFill>
                <a:schemeClr val="lt1"/>
              </a:solidFill>
              <a:latin typeface="Roboto Mono"/>
              <a:ea typeface="Roboto Mono"/>
              <a:cs typeface="Roboto Mono"/>
              <a:sym typeface="Roboto Mono"/>
            </a:endParaRPr>
          </a:p>
        </p:txBody>
      </p:sp>
      <p:sp>
        <p:nvSpPr>
          <p:cNvPr id="97" name="Google Shape;97;p17"/>
          <p:cNvSpPr txBox="1"/>
          <p:nvPr/>
        </p:nvSpPr>
        <p:spPr>
          <a:xfrm>
            <a:off x="462091" y="2801813"/>
            <a:ext cx="949500" cy="300600"/>
          </a:xfrm>
          <a:prstGeom prst="rect">
            <a:avLst/>
          </a:prstGeom>
          <a:solidFill>
            <a:srgbClr val="4D6154"/>
          </a:solidFill>
          <a:ln>
            <a:noFill/>
          </a:ln>
        </p:spPr>
        <p:txBody>
          <a:bodyPr anchorCtr="0" anchor="t" bIns="68650" lIns="68650" spcFirstLastPara="1" rIns="68650" wrap="square" tIns="68650">
            <a:spAutoFit/>
          </a:bodyPr>
          <a:lstStyle/>
          <a:p>
            <a:pPr indent="0" lvl="0" marL="0" rtl="0" algn="ctr">
              <a:lnSpc>
                <a:spcPct val="115000"/>
              </a:lnSpc>
              <a:spcBef>
                <a:spcPts val="0"/>
              </a:spcBef>
              <a:spcAft>
                <a:spcPts val="0"/>
              </a:spcAft>
              <a:buNone/>
            </a:pPr>
            <a:r>
              <a:rPr b="1" lang="en" sz="1051">
                <a:solidFill>
                  <a:schemeClr val="lt1"/>
                </a:solidFill>
                <a:latin typeface="Roboto Mono"/>
                <a:ea typeface="Roboto Mono"/>
                <a:cs typeface="Roboto Mono"/>
                <a:sym typeface="Roboto Mono"/>
              </a:rPr>
              <a:t>LAST WEEK</a:t>
            </a:r>
            <a:endParaRPr b="1" sz="1051">
              <a:solidFill>
                <a:schemeClr val="lt1"/>
              </a:solidFill>
              <a:latin typeface="Roboto Mono"/>
              <a:ea typeface="Roboto Mono"/>
              <a:cs typeface="Roboto Mono"/>
              <a:sym typeface="Roboto Mono"/>
            </a:endParaRPr>
          </a:p>
        </p:txBody>
      </p:sp>
      <p:sp>
        <p:nvSpPr>
          <p:cNvPr id="98" name="Google Shape;98;p17"/>
          <p:cNvSpPr txBox="1"/>
          <p:nvPr/>
        </p:nvSpPr>
        <p:spPr>
          <a:xfrm>
            <a:off x="6637994" y="4026878"/>
            <a:ext cx="2151300" cy="338400"/>
          </a:xfrm>
          <a:prstGeom prst="rect">
            <a:avLst/>
          </a:prstGeom>
          <a:solidFill>
            <a:schemeClr val="lt1"/>
          </a:solidFill>
          <a:ln>
            <a:noFill/>
          </a:ln>
        </p:spPr>
        <p:txBody>
          <a:bodyPr anchorCtr="0" anchor="t" bIns="64750" lIns="64750" spcFirstLastPara="1" rIns="64750" wrap="square" tIns="64750">
            <a:spAutoFit/>
          </a:bodyPr>
          <a:lstStyle/>
          <a:p>
            <a:pPr indent="0" lvl="0" marL="0" rtl="0" algn="ctr">
              <a:spcBef>
                <a:spcPts val="0"/>
              </a:spcBef>
              <a:spcAft>
                <a:spcPts val="0"/>
              </a:spcAft>
              <a:buNone/>
            </a:pPr>
            <a:r>
              <a:rPr i="1" lang="en" sz="1348">
                <a:solidFill>
                  <a:srgbClr val="4D6154"/>
                </a:solidFill>
                <a:latin typeface="Roboto Mono Light"/>
                <a:ea typeface="Roboto Mono Light"/>
                <a:cs typeface="Roboto Mono Light"/>
                <a:sym typeface="Roboto Mono Light"/>
              </a:rPr>
              <a:t>Venezuelan Immigrant</a:t>
            </a:r>
            <a:endParaRPr i="1" sz="1348">
              <a:solidFill>
                <a:srgbClr val="4D6154"/>
              </a:solidFill>
              <a:latin typeface="Roboto Mono Light"/>
              <a:ea typeface="Roboto Mono Light"/>
              <a:cs typeface="Roboto Mono Light"/>
              <a:sym typeface="Roboto Mono Light"/>
            </a:endParaRPr>
          </a:p>
        </p:txBody>
      </p:sp>
      <p:sp>
        <p:nvSpPr>
          <p:cNvPr id="99" name="Google Shape;99;p17"/>
          <p:cNvSpPr txBox="1"/>
          <p:nvPr/>
        </p:nvSpPr>
        <p:spPr>
          <a:xfrm>
            <a:off x="6779701" y="3504908"/>
            <a:ext cx="1722600" cy="424800"/>
          </a:xfrm>
          <a:prstGeom prst="rect">
            <a:avLst/>
          </a:prstGeom>
          <a:solidFill>
            <a:srgbClr val="4D6154"/>
          </a:solidFill>
          <a:ln>
            <a:noFill/>
          </a:ln>
        </p:spPr>
        <p:txBody>
          <a:bodyPr anchorCtr="0" anchor="t" bIns="64750" lIns="64750" spcFirstLastPara="1" rIns="64750" wrap="square" tIns="64750">
            <a:spAutoFit/>
          </a:bodyPr>
          <a:lstStyle/>
          <a:p>
            <a:pPr indent="0" lvl="0" marL="0" marR="0" rtl="0" algn="ctr">
              <a:lnSpc>
                <a:spcPct val="100000"/>
              </a:lnSpc>
              <a:spcBef>
                <a:spcPts val="0"/>
              </a:spcBef>
              <a:spcAft>
                <a:spcPts val="0"/>
              </a:spcAft>
              <a:buNone/>
            </a:pPr>
            <a:r>
              <a:rPr b="1" lang="en" sz="1909">
                <a:solidFill>
                  <a:schemeClr val="lt1"/>
                </a:solidFill>
                <a:latin typeface="Roboto Mono"/>
                <a:ea typeface="Roboto Mono"/>
                <a:cs typeface="Roboto Mono"/>
                <a:sym typeface="Roboto Mono"/>
              </a:rPr>
              <a:t>JORGE, 42</a:t>
            </a:r>
            <a:endParaRPr b="1" sz="1909">
              <a:solidFill>
                <a:schemeClr val="lt1"/>
              </a:solidFill>
              <a:latin typeface="Roboto Mono"/>
              <a:ea typeface="Roboto Mono"/>
              <a:cs typeface="Roboto Mono"/>
              <a:sym typeface="Roboto Mono"/>
            </a:endParaRPr>
          </a:p>
        </p:txBody>
      </p:sp>
      <p:sp>
        <p:nvSpPr>
          <p:cNvPr id="100" name="Google Shape;100;p17"/>
          <p:cNvSpPr txBox="1"/>
          <p:nvPr/>
        </p:nvSpPr>
        <p:spPr>
          <a:xfrm>
            <a:off x="218175" y="275850"/>
            <a:ext cx="34521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dk1"/>
                </a:solidFill>
                <a:latin typeface="Roboto Mono"/>
                <a:ea typeface="Roboto Mono"/>
                <a:cs typeface="Roboto Mono"/>
                <a:sym typeface="Roboto Mono"/>
              </a:rPr>
              <a:t>TO LEARN MORE ABOUT OUR DOMAIN, WE SPOKE TO</a:t>
            </a:r>
            <a:r>
              <a:rPr lang="en" sz="2700">
                <a:solidFill>
                  <a:schemeClr val="dk1"/>
                </a:solidFill>
                <a:latin typeface="Roboto Mono Medium"/>
                <a:ea typeface="Roboto Mono Medium"/>
                <a:cs typeface="Roboto Mono Medium"/>
                <a:sym typeface="Roboto Mono Medium"/>
              </a:rPr>
              <a:t> </a:t>
            </a:r>
            <a:r>
              <a:rPr b="1" lang="en" sz="2800">
                <a:solidFill>
                  <a:schemeClr val="dk1"/>
                </a:solidFill>
                <a:latin typeface="Roboto Mono"/>
                <a:ea typeface="Roboto Mono"/>
                <a:cs typeface="Roboto Mono"/>
                <a:sym typeface="Roboto Mono"/>
              </a:rPr>
              <a:t>TWO MORE PEOPLE</a:t>
            </a:r>
            <a:endParaRPr b="1" sz="2800">
              <a:solidFill>
                <a:schemeClr val="dk1"/>
              </a:solidFill>
              <a:latin typeface="Roboto Mono"/>
              <a:ea typeface="Roboto Mono"/>
              <a:cs typeface="Roboto Mono"/>
              <a:sym typeface="Roboto Mon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2"/>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3" name="Google Shape;543;p62"/>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pg</a:t>
            </a:r>
            <a:r>
              <a:rPr i="1" lang="en" sz="2500">
                <a:solidFill>
                  <a:schemeClr val="dk1"/>
                </a:solidFill>
                <a:latin typeface="Roboto Mono"/>
                <a:ea typeface="Roboto Mono"/>
                <a:cs typeface="Roboto Mono"/>
                <a:sym typeface="Roboto Mono"/>
              </a:rPr>
              <a:t> 1</a:t>
            </a:r>
            <a:endParaRPr i="1" sz="2500">
              <a:solidFill>
                <a:schemeClr val="dk1"/>
              </a:solidFill>
              <a:latin typeface="Roboto Mono"/>
              <a:ea typeface="Roboto Mono"/>
              <a:cs typeface="Roboto Mono"/>
              <a:sym typeface="Roboto Mono"/>
            </a:endParaRPr>
          </a:p>
        </p:txBody>
      </p:sp>
      <p:sp>
        <p:nvSpPr>
          <p:cNvPr id="544" name="Google Shape;544;p62"/>
          <p:cNvSpPr txBox="1"/>
          <p:nvPr/>
        </p:nvSpPr>
        <p:spPr>
          <a:xfrm>
            <a:off x="488700" y="643063"/>
            <a:ext cx="8166600" cy="2862900"/>
          </a:xfrm>
          <a:prstGeom prst="rect">
            <a:avLst/>
          </a:prstGeom>
          <a:solidFill>
            <a:srgbClr val="4D6154"/>
          </a:solidFill>
          <a:ln>
            <a:noFill/>
          </a:ln>
        </p:spPr>
        <p:txBody>
          <a:bodyPr anchorCtr="0" anchor="t" bIns="91425" lIns="91425" spcFirstLastPara="1" rIns="91425" wrap="square" tIns="91425">
            <a:spAutoFit/>
          </a:bodyPr>
          <a:lstStyle/>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HMW…introduce support for people struggling with self-worth? </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HMW…help her separate herself self-worth from her production? </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HMW…remind her of her self-worth more consistently?</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HMW…remind her of the toxic effects of productivity mindset?</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HMW…make self-worth something everyone enjoys?</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HMW…reward self-worth more than productivity? </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HMW…make internalizing self-worth productive? </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HMW…use her lack of self-worth for good?</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HMW…use productivity mindset to make self-worth internalizing feel productive? </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HMW…help her manage her self-esteem?</a:t>
            </a:r>
            <a:endParaRPr sz="1200">
              <a:solidFill>
                <a:schemeClr val="lt1"/>
              </a:solidFill>
              <a:latin typeface="Roboto Mono"/>
              <a:ea typeface="Roboto Mono"/>
              <a:cs typeface="Roboto Mono"/>
              <a:sym typeface="Roboto Mono"/>
            </a:endParaRPr>
          </a:p>
        </p:txBody>
      </p:sp>
      <p:pic>
        <p:nvPicPr>
          <p:cNvPr id="545" name="Google Shape;545;p62" title="Untitled design (52).png"/>
          <p:cNvPicPr preferRelativeResize="0"/>
          <p:nvPr/>
        </p:nvPicPr>
        <p:blipFill rotWithShape="1">
          <a:blip r:embed="rId3">
            <a:alphaModFix/>
          </a:blip>
          <a:srcRect b="53547" l="26898" r="53601" t="10047"/>
          <a:stretch/>
        </p:blipFill>
        <p:spPr>
          <a:xfrm>
            <a:off x="928551" y="3214762"/>
            <a:ext cx="2235749" cy="2439526"/>
          </a:xfrm>
          <a:prstGeom prst="rect">
            <a:avLst/>
          </a:prstGeom>
          <a:noFill/>
          <a:ln>
            <a:noFill/>
          </a:ln>
        </p:spPr>
      </p:pic>
      <p:sp>
        <p:nvSpPr>
          <p:cNvPr id="546" name="Google Shape;546;p62"/>
          <p:cNvSpPr txBox="1"/>
          <p:nvPr/>
        </p:nvSpPr>
        <p:spPr>
          <a:xfrm>
            <a:off x="4074825" y="382727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Darcy</a:t>
            </a:r>
            <a:endParaRPr b="1" sz="2500">
              <a:solidFill>
                <a:schemeClr val="lt1"/>
              </a:solidFill>
              <a:latin typeface="Roboto Mono"/>
              <a:ea typeface="Roboto Mono"/>
              <a:cs typeface="Roboto Mono"/>
              <a:sym typeface="Roboto Mono"/>
            </a:endParaRPr>
          </a:p>
        </p:txBody>
      </p:sp>
      <p:sp>
        <p:nvSpPr>
          <p:cNvPr id="547" name="Google Shape;547;p62"/>
          <p:cNvSpPr txBox="1"/>
          <p:nvPr/>
        </p:nvSpPr>
        <p:spPr>
          <a:xfrm>
            <a:off x="4050225" y="4299650"/>
            <a:ext cx="4995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lt1"/>
                </a:solidFill>
                <a:latin typeface="Roboto Mono"/>
                <a:ea typeface="Roboto Mono"/>
                <a:cs typeface="Roboto Mono"/>
                <a:sym typeface="Roboto Mono"/>
              </a:rPr>
              <a:t>59, Mother of three neurodivergent sons, Burlingame, Michigan</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p:txBody>
      </p:sp>
      <p:sp>
        <p:nvSpPr>
          <p:cNvPr id="548" name="Google Shape;548;p62"/>
          <p:cNvSpPr txBox="1"/>
          <p:nvPr/>
        </p:nvSpPr>
        <p:spPr>
          <a:xfrm>
            <a:off x="0" y="0"/>
            <a:ext cx="5658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chemeClr val="dk1"/>
                </a:solidFill>
                <a:highlight>
                  <a:srgbClr val="D9EAD3"/>
                </a:highlight>
                <a:latin typeface="Times New Roman"/>
                <a:ea typeface="Times New Roman"/>
                <a:cs typeface="Times New Roman"/>
                <a:sym typeface="Times New Roman"/>
              </a:rPr>
              <a:t>It would be game changing…if she could have a way to easily access support to deeply internalize her self-worth outside of her production.</a:t>
            </a:r>
            <a:endParaRPr i="1"/>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3"/>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63"/>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pg</a:t>
            </a:r>
            <a:r>
              <a:rPr i="1" lang="en" sz="2500">
                <a:solidFill>
                  <a:schemeClr val="dk1"/>
                </a:solidFill>
                <a:latin typeface="Roboto Mono"/>
                <a:ea typeface="Roboto Mono"/>
                <a:cs typeface="Roboto Mono"/>
                <a:sym typeface="Roboto Mono"/>
              </a:rPr>
              <a:t> 2</a:t>
            </a:r>
            <a:endParaRPr i="1" sz="2500">
              <a:solidFill>
                <a:schemeClr val="dk1"/>
              </a:solidFill>
              <a:latin typeface="Roboto Mono"/>
              <a:ea typeface="Roboto Mono"/>
              <a:cs typeface="Roboto Mono"/>
              <a:sym typeface="Roboto Mono"/>
            </a:endParaRPr>
          </a:p>
        </p:txBody>
      </p:sp>
      <p:sp>
        <p:nvSpPr>
          <p:cNvPr id="555" name="Google Shape;555;p63"/>
          <p:cNvSpPr txBox="1"/>
          <p:nvPr/>
        </p:nvSpPr>
        <p:spPr>
          <a:xfrm>
            <a:off x="488700" y="643063"/>
            <a:ext cx="8166600" cy="2862900"/>
          </a:xfrm>
          <a:prstGeom prst="rect">
            <a:avLst/>
          </a:prstGeom>
          <a:solidFill>
            <a:srgbClr val="4D6154"/>
          </a:solidFill>
          <a:ln>
            <a:noFill/>
          </a:ln>
        </p:spPr>
        <p:txBody>
          <a:bodyPr anchorCtr="0" anchor="t" bIns="91425" lIns="91425" spcFirstLastPara="1" rIns="91425" wrap="square" tIns="91425">
            <a:spAutoFit/>
          </a:bodyPr>
          <a:lstStyle/>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HMW…shift conversations on productivity away from output? </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HMW…uncover the connection between self-worth and productivity? </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HMW…encourage self-prioritization in caregivers?</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HMW…make self-worth trendy?</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HMW…remove the pressure of “unproductivity”?  </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HMW…make self-worth a baseline, not a luxury?</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HMW…make tasks feel more intrinsically rewarding? </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HMW…create support groups for caregivers with self-worth issues?</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 help her track her emotional fulfillment? </a:t>
            </a:r>
            <a:endParaRPr sz="1200">
              <a:solidFill>
                <a:schemeClr val="lt1"/>
              </a:solidFill>
              <a:latin typeface="Roboto Mono"/>
              <a:ea typeface="Roboto Mono"/>
              <a:cs typeface="Roboto Mono"/>
              <a:sym typeface="Roboto Mono"/>
            </a:endParaRPr>
          </a:p>
          <a:p>
            <a:pPr indent="-304800" lvl="0" marL="457200" rtl="0" algn="ctr">
              <a:lnSpc>
                <a:spcPct val="150000"/>
              </a:lnSpc>
              <a:spcBef>
                <a:spcPts val="0"/>
              </a:spcBef>
              <a:spcAft>
                <a:spcPts val="0"/>
              </a:spcAft>
              <a:buClr>
                <a:schemeClr val="lt1"/>
              </a:buClr>
              <a:buSzPts val="1200"/>
              <a:buFont typeface="Roboto Mono"/>
              <a:buAutoNum type="arabicPeriod"/>
            </a:pPr>
            <a:r>
              <a:rPr lang="en" sz="1200">
                <a:solidFill>
                  <a:schemeClr val="lt1"/>
                </a:solidFill>
                <a:latin typeface="Roboto Mono"/>
                <a:ea typeface="Roboto Mono"/>
                <a:cs typeface="Roboto Mono"/>
                <a:sym typeface="Roboto Mono"/>
              </a:rPr>
              <a:t>HMW… connect her with other people experiencing similar experiences?</a:t>
            </a:r>
            <a:endParaRPr sz="1200">
              <a:solidFill>
                <a:schemeClr val="lt1"/>
              </a:solidFill>
              <a:latin typeface="Roboto Mono"/>
              <a:ea typeface="Roboto Mono"/>
              <a:cs typeface="Roboto Mono"/>
              <a:sym typeface="Roboto Mono"/>
            </a:endParaRPr>
          </a:p>
        </p:txBody>
      </p:sp>
      <p:pic>
        <p:nvPicPr>
          <p:cNvPr id="556" name="Google Shape;556;p63" title="Untitled design (52).png"/>
          <p:cNvPicPr preferRelativeResize="0"/>
          <p:nvPr/>
        </p:nvPicPr>
        <p:blipFill rotWithShape="1">
          <a:blip r:embed="rId3">
            <a:alphaModFix/>
          </a:blip>
          <a:srcRect b="53547" l="26898" r="53601" t="10047"/>
          <a:stretch/>
        </p:blipFill>
        <p:spPr>
          <a:xfrm>
            <a:off x="928551" y="3214762"/>
            <a:ext cx="2235749" cy="2439526"/>
          </a:xfrm>
          <a:prstGeom prst="rect">
            <a:avLst/>
          </a:prstGeom>
          <a:noFill/>
          <a:ln>
            <a:noFill/>
          </a:ln>
        </p:spPr>
      </p:pic>
      <p:sp>
        <p:nvSpPr>
          <p:cNvPr id="557" name="Google Shape;557;p63"/>
          <p:cNvSpPr txBox="1"/>
          <p:nvPr/>
        </p:nvSpPr>
        <p:spPr>
          <a:xfrm>
            <a:off x="4050225" y="4299650"/>
            <a:ext cx="4995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lt1"/>
                </a:solidFill>
                <a:latin typeface="Roboto Mono"/>
                <a:ea typeface="Roboto Mono"/>
                <a:cs typeface="Roboto Mono"/>
                <a:sym typeface="Roboto Mono"/>
              </a:rPr>
              <a:t>59, Mother of three neurodivergent sons, Burlingame, Michigan</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p:txBody>
      </p:sp>
      <p:sp>
        <p:nvSpPr>
          <p:cNvPr id="558" name="Google Shape;558;p63"/>
          <p:cNvSpPr txBox="1"/>
          <p:nvPr/>
        </p:nvSpPr>
        <p:spPr>
          <a:xfrm>
            <a:off x="4074825" y="382727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Darcy</a:t>
            </a:r>
            <a:endParaRPr b="1" sz="2500">
              <a:solidFill>
                <a:schemeClr val="lt1"/>
              </a:solidFill>
              <a:latin typeface="Roboto Mono"/>
              <a:ea typeface="Roboto Mono"/>
              <a:cs typeface="Roboto Mono"/>
              <a:sym typeface="Roboto Mono"/>
            </a:endParaRPr>
          </a:p>
        </p:txBody>
      </p:sp>
      <p:sp>
        <p:nvSpPr>
          <p:cNvPr id="559" name="Google Shape;559;p63"/>
          <p:cNvSpPr txBox="1"/>
          <p:nvPr/>
        </p:nvSpPr>
        <p:spPr>
          <a:xfrm>
            <a:off x="0" y="0"/>
            <a:ext cx="5658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chemeClr val="dk1"/>
                </a:solidFill>
                <a:highlight>
                  <a:srgbClr val="D9EAD3"/>
                </a:highlight>
                <a:latin typeface="Times New Roman"/>
                <a:ea typeface="Times New Roman"/>
                <a:cs typeface="Times New Roman"/>
                <a:sym typeface="Times New Roman"/>
              </a:rPr>
              <a:t>It would be game changing…if she could have a way to easily access support to deeply internalize her self-worth outside of her production.</a:t>
            </a:r>
            <a:endParaRPr i="1"/>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4"/>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p64"/>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pg 3</a:t>
            </a:r>
            <a:endParaRPr i="1" sz="2500">
              <a:solidFill>
                <a:schemeClr val="dk1"/>
              </a:solidFill>
              <a:latin typeface="Roboto Mono"/>
              <a:ea typeface="Roboto Mono"/>
              <a:cs typeface="Roboto Mono"/>
              <a:sym typeface="Roboto Mono"/>
            </a:endParaRPr>
          </a:p>
        </p:txBody>
      </p:sp>
      <p:sp>
        <p:nvSpPr>
          <p:cNvPr id="566" name="Google Shape;566;p64"/>
          <p:cNvSpPr txBox="1"/>
          <p:nvPr/>
        </p:nvSpPr>
        <p:spPr>
          <a:xfrm>
            <a:off x="488700" y="643063"/>
            <a:ext cx="8166600" cy="2893800"/>
          </a:xfrm>
          <a:prstGeom prst="rect">
            <a:avLst/>
          </a:prstGeom>
          <a:solidFill>
            <a:srgbClr val="4D6154"/>
          </a:solidFill>
          <a:ln>
            <a:noFill/>
          </a:ln>
        </p:spPr>
        <p:txBody>
          <a:bodyPr anchorCtr="0" anchor="t" bIns="91425" lIns="91425" spcFirstLastPara="1" rIns="91425" wrap="square" tIns="91425">
            <a:spAutoFit/>
          </a:bodyPr>
          <a:lstStyle/>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create a system that tracks daily tasks and says what is realistic and what not?</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make her set realistic daily tasks? B</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help her feel accomplished even though she is not fully checking things off her list?</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reframe the idea of productivity from finishing all the tasks to doing enough?</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create tools that teach self-worth?</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have her family members support her when she isn’t productive?</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incorporate non-productive values in the education system?</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externally reinforce the toxicity of the output-first productivity mindset?</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have a productivity mindset incorporate self, mental care?</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HMW…normalize being selfish?</a:t>
            </a:r>
            <a:endParaRPr sz="1100">
              <a:solidFill>
                <a:schemeClr val="lt1"/>
              </a:solidFill>
              <a:latin typeface="Roboto Mono"/>
              <a:ea typeface="Roboto Mono"/>
              <a:cs typeface="Roboto Mono"/>
              <a:sym typeface="Roboto Mono"/>
            </a:endParaRPr>
          </a:p>
        </p:txBody>
      </p:sp>
      <p:pic>
        <p:nvPicPr>
          <p:cNvPr id="567" name="Google Shape;567;p64" title="Untitled design (52).png"/>
          <p:cNvPicPr preferRelativeResize="0"/>
          <p:nvPr/>
        </p:nvPicPr>
        <p:blipFill rotWithShape="1">
          <a:blip r:embed="rId3">
            <a:alphaModFix/>
          </a:blip>
          <a:srcRect b="53547" l="26898" r="53601" t="10047"/>
          <a:stretch/>
        </p:blipFill>
        <p:spPr>
          <a:xfrm>
            <a:off x="928551" y="3214762"/>
            <a:ext cx="2235749" cy="2439526"/>
          </a:xfrm>
          <a:prstGeom prst="rect">
            <a:avLst/>
          </a:prstGeom>
          <a:noFill/>
          <a:ln>
            <a:noFill/>
          </a:ln>
        </p:spPr>
      </p:pic>
      <p:sp>
        <p:nvSpPr>
          <p:cNvPr id="568" name="Google Shape;568;p64"/>
          <p:cNvSpPr txBox="1"/>
          <p:nvPr/>
        </p:nvSpPr>
        <p:spPr>
          <a:xfrm>
            <a:off x="4050225" y="4299650"/>
            <a:ext cx="4995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lt1"/>
                </a:solidFill>
                <a:latin typeface="Roboto Mono"/>
                <a:ea typeface="Roboto Mono"/>
                <a:cs typeface="Roboto Mono"/>
                <a:sym typeface="Roboto Mono"/>
              </a:rPr>
              <a:t>59, Mother of three neurodivergent sons, Burlingame, Michigan</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p:txBody>
      </p:sp>
      <p:sp>
        <p:nvSpPr>
          <p:cNvPr id="569" name="Google Shape;569;p64"/>
          <p:cNvSpPr txBox="1"/>
          <p:nvPr/>
        </p:nvSpPr>
        <p:spPr>
          <a:xfrm>
            <a:off x="4074825" y="382727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Darcy</a:t>
            </a:r>
            <a:endParaRPr b="1" sz="2500">
              <a:solidFill>
                <a:schemeClr val="lt1"/>
              </a:solidFill>
              <a:latin typeface="Roboto Mono"/>
              <a:ea typeface="Roboto Mono"/>
              <a:cs typeface="Roboto Mono"/>
              <a:sym typeface="Roboto Mono"/>
            </a:endParaRPr>
          </a:p>
        </p:txBody>
      </p:sp>
      <p:sp>
        <p:nvSpPr>
          <p:cNvPr id="570" name="Google Shape;570;p64"/>
          <p:cNvSpPr txBox="1"/>
          <p:nvPr/>
        </p:nvSpPr>
        <p:spPr>
          <a:xfrm>
            <a:off x="0" y="0"/>
            <a:ext cx="5658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chemeClr val="dk1"/>
                </a:solidFill>
                <a:highlight>
                  <a:srgbClr val="D9EAD3"/>
                </a:highlight>
                <a:latin typeface="Times New Roman"/>
                <a:ea typeface="Times New Roman"/>
                <a:cs typeface="Times New Roman"/>
                <a:sym typeface="Times New Roman"/>
              </a:rPr>
              <a:t>It would be game changing…if she could have a way to easily access support to deeply internalize her self-worth outside of her production.</a:t>
            </a:r>
            <a:endParaRPr i="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5"/>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6" name="Google Shape;576;p65"/>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pg 4</a:t>
            </a:r>
            <a:endParaRPr i="1" sz="2500">
              <a:solidFill>
                <a:schemeClr val="dk1"/>
              </a:solidFill>
              <a:latin typeface="Roboto Mono"/>
              <a:ea typeface="Roboto Mono"/>
              <a:cs typeface="Roboto Mono"/>
              <a:sym typeface="Roboto Mono"/>
            </a:endParaRPr>
          </a:p>
        </p:txBody>
      </p:sp>
      <p:sp>
        <p:nvSpPr>
          <p:cNvPr id="577" name="Google Shape;577;p65"/>
          <p:cNvSpPr txBox="1"/>
          <p:nvPr/>
        </p:nvSpPr>
        <p:spPr>
          <a:xfrm>
            <a:off x="488700" y="990050"/>
            <a:ext cx="8166600" cy="1877700"/>
          </a:xfrm>
          <a:prstGeom prst="rect">
            <a:avLst/>
          </a:prstGeom>
          <a:solidFill>
            <a:srgbClr val="4D6154"/>
          </a:solidFill>
          <a:ln>
            <a:noFill/>
          </a:ln>
        </p:spPr>
        <p:txBody>
          <a:bodyPr anchorCtr="0" anchor="t" bIns="91425" lIns="91425" spcFirstLastPara="1" rIns="91425" wrap="square" tIns="91425">
            <a:spAutoFit/>
          </a:bodyPr>
          <a:lstStyle/>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HMW…give Darcy support with her kids and other people she takes care of?</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HMW…have Darcy unlearn that taking time for yourself is not selfish? 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HMW…get rid of all kids and obligations Darcy has?</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HMW…make doing nothing feel like doing something essential?</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HMW…make caretakers feel cared for?</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help caretakers like Darcy see “doing nothing” as an act of value, not guilt?</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help her track emotional fulfillment, not just tasks completed?</a:t>
            </a:r>
            <a:endParaRPr sz="1100">
              <a:solidFill>
                <a:schemeClr val="lt1"/>
              </a:solidFill>
              <a:latin typeface="Roboto Mono"/>
              <a:ea typeface="Roboto Mono"/>
              <a:cs typeface="Roboto Mono"/>
              <a:sym typeface="Roboto Mono"/>
            </a:endParaRPr>
          </a:p>
        </p:txBody>
      </p:sp>
      <p:pic>
        <p:nvPicPr>
          <p:cNvPr id="578" name="Google Shape;578;p65" title="Untitled design (52).png"/>
          <p:cNvPicPr preferRelativeResize="0"/>
          <p:nvPr/>
        </p:nvPicPr>
        <p:blipFill rotWithShape="1">
          <a:blip r:embed="rId3">
            <a:alphaModFix/>
          </a:blip>
          <a:srcRect b="53547" l="26898" r="53601" t="10047"/>
          <a:stretch/>
        </p:blipFill>
        <p:spPr>
          <a:xfrm>
            <a:off x="928551" y="3214762"/>
            <a:ext cx="2235749" cy="2439526"/>
          </a:xfrm>
          <a:prstGeom prst="rect">
            <a:avLst/>
          </a:prstGeom>
          <a:noFill/>
          <a:ln>
            <a:noFill/>
          </a:ln>
        </p:spPr>
      </p:pic>
      <p:sp>
        <p:nvSpPr>
          <p:cNvPr id="579" name="Google Shape;579;p65"/>
          <p:cNvSpPr txBox="1"/>
          <p:nvPr/>
        </p:nvSpPr>
        <p:spPr>
          <a:xfrm>
            <a:off x="4050225" y="4299650"/>
            <a:ext cx="4995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lt1"/>
                </a:solidFill>
                <a:latin typeface="Roboto Mono"/>
                <a:ea typeface="Roboto Mono"/>
                <a:cs typeface="Roboto Mono"/>
                <a:sym typeface="Roboto Mono"/>
              </a:rPr>
              <a:t>59, Mother of three neurodivergent sons, Burlingame, Michigan</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p:txBody>
      </p:sp>
      <p:sp>
        <p:nvSpPr>
          <p:cNvPr id="580" name="Google Shape;580;p65"/>
          <p:cNvSpPr txBox="1"/>
          <p:nvPr/>
        </p:nvSpPr>
        <p:spPr>
          <a:xfrm>
            <a:off x="4074825" y="382727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Darcy</a:t>
            </a:r>
            <a:endParaRPr b="1" sz="2500">
              <a:solidFill>
                <a:schemeClr val="lt1"/>
              </a:solidFill>
              <a:latin typeface="Roboto Mono"/>
              <a:ea typeface="Roboto Mono"/>
              <a:cs typeface="Roboto Mono"/>
              <a:sym typeface="Roboto Mono"/>
            </a:endParaRPr>
          </a:p>
        </p:txBody>
      </p:sp>
      <p:sp>
        <p:nvSpPr>
          <p:cNvPr id="581" name="Google Shape;581;p65"/>
          <p:cNvSpPr txBox="1"/>
          <p:nvPr/>
        </p:nvSpPr>
        <p:spPr>
          <a:xfrm>
            <a:off x="0" y="0"/>
            <a:ext cx="5658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chemeClr val="dk1"/>
                </a:solidFill>
                <a:highlight>
                  <a:srgbClr val="D9EAD3"/>
                </a:highlight>
                <a:latin typeface="Times New Roman"/>
                <a:ea typeface="Times New Roman"/>
                <a:cs typeface="Times New Roman"/>
                <a:sym typeface="Times New Roman"/>
              </a:rPr>
              <a:t>It would be game changing…if she could have a way to easily access support to deeply internalize her self-worth outside of her production.</a:t>
            </a:r>
            <a:endParaRPr i="1"/>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6"/>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66"/>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Pg 1</a:t>
            </a:r>
            <a:endParaRPr i="1" sz="2500">
              <a:solidFill>
                <a:schemeClr val="dk1"/>
              </a:solidFill>
              <a:latin typeface="Roboto Mono"/>
              <a:ea typeface="Roboto Mono"/>
              <a:cs typeface="Roboto Mono"/>
              <a:sym typeface="Roboto Mono"/>
            </a:endParaRPr>
          </a:p>
        </p:txBody>
      </p:sp>
      <p:sp>
        <p:nvSpPr>
          <p:cNvPr id="588" name="Google Shape;588;p66"/>
          <p:cNvSpPr txBox="1"/>
          <p:nvPr/>
        </p:nvSpPr>
        <p:spPr>
          <a:xfrm>
            <a:off x="4050225" y="4299650"/>
            <a:ext cx="4995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i="1" lang="en" sz="1700">
                <a:solidFill>
                  <a:schemeClr val="lt1"/>
                </a:solidFill>
                <a:latin typeface="Roboto Mono"/>
                <a:ea typeface="Roboto Mono"/>
                <a:cs typeface="Roboto Mono"/>
                <a:sym typeface="Roboto Mono"/>
              </a:rPr>
              <a:t>Mid-50s, Drug Discovery Scientist, Manager, Historic Palestine</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p:txBody>
      </p:sp>
      <p:sp>
        <p:nvSpPr>
          <p:cNvPr id="589" name="Google Shape;589;p66"/>
          <p:cNvSpPr txBox="1"/>
          <p:nvPr/>
        </p:nvSpPr>
        <p:spPr>
          <a:xfrm>
            <a:off x="488700" y="643063"/>
            <a:ext cx="8166600" cy="2893800"/>
          </a:xfrm>
          <a:prstGeom prst="rect">
            <a:avLst/>
          </a:prstGeom>
          <a:solidFill>
            <a:srgbClr val="4D6154"/>
          </a:solidFill>
          <a:ln>
            <a:noFill/>
          </a:ln>
        </p:spPr>
        <p:txBody>
          <a:bodyPr anchorCtr="0" anchor="t" bIns="91425" lIns="91425" spcFirstLastPara="1" rIns="91425" wrap="square" tIns="91425">
            <a:spAutoFit/>
          </a:bodyPr>
          <a:lstStyle/>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HMW…integrate intentional thought into curricula?</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HMW…expose students to careers that value thought over production? AGG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HMW…reframe the importance of production in workspaces?</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HMW…create peace in workers?</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HMW…encourage curiosity in workspaces?</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HMW…integrate wellbeing into curricula?</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HMW…reshape the definition of wellbeing to include deep thought and intellectual vitality?</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HMW…incentivize curiosity in highly “productive” spaces? 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HMW…discourage the pursuit of jobs that prioritize money over impact for students?</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HMW…encourage children to think over produce?</a:t>
            </a:r>
            <a:endParaRPr sz="1100">
              <a:solidFill>
                <a:schemeClr val="lt1"/>
              </a:solidFill>
              <a:latin typeface="Roboto Mono"/>
              <a:ea typeface="Roboto Mono"/>
              <a:cs typeface="Roboto Mono"/>
              <a:sym typeface="Roboto Mono"/>
            </a:endParaRPr>
          </a:p>
        </p:txBody>
      </p:sp>
      <p:pic>
        <p:nvPicPr>
          <p:cNvPr id="590" name="Google Shape;590;p66" title="Untitled design (52).png"/>
          <p:cNvPicPr preferRelativeResize="0"/>
          <p:nvPr/>
        </p:nvPicPr>
        <p:blipFill rotWithShape="1">
          <a:blip r:embed="rId3">
            <a:alphaModFix/>
          </a:blip>
          <a:srcRect b="52116" l="79799" r="700" t="11478"/>
          <a:stretch/>
        </p:blipFill>
        <p:spPr>
          <a:xfrm>
            <a:off x="1028125" y="3375402"/>
            <a:ext cx="1941326" cy="2118236"/>
          </a:xfrm>
          <a:prstGeom prst="rect">
            <a:avLst/>
          </a:prstGeom>
          <a:noFill/>
          <a:ln>
            <a:noFill/>
          </a:ln>
        </p:spPr>
      </p:pic>
      <p:sp>
        <p:nvSpPr>
          <p:cNvPr id="591" name="Google Shape;591;p66"/>
          <p:cNvSpPr txBox="1"/>
          <p:nvPr/>
        </p:nvSpPr>
        <p:spPr>
          <a:xfrm>
            <a:off x="4074825" y="382727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Omar</a:t>
            </a:r>
            <a:endParaRPr b="1" sz="2500">
              <a:solidFill>
                <a:schemeClr val="lt1"/>
              </a:solidFill>
              <a:latin typeface="Roboto Mono"/>
              <a:ea typeface="Roboto Mono"/>
              <a:cs typeface="Roboto Mono"/>
              <a:sym typeface="Roboto Mono"/>
            </a:endParaRPr>
          </a:p>
        </p:txBody>
      </p:sp>
      <p:sp>
        <p:nvSpPr>
          <p:cNvPr id="592" name="Google Shape;592;p66"/>
          <p:cNvSpPr txBox="1"/>
          <p:nvPr/>
        </p:nvSpPr>
        <p:spPr>
          <a:xfrm>
            <a:off x="0" y="0"/>
            <a:ext cx="5658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chemeClr val="dk1"/>
                </a:solidFill>
                <a:highlight>
                  <a:srgbClr val="D9EAD3"/>
                </a:highlight>
                <a:latin typeface="Times New Roman"/>
                <a:ea typeface="Times New Roman"/>
                <a:cs typeface="Times New Roman"/>
                <a:sym typeface="Times New Roman"/>
              </a:rPr>
              <a:t>It would be game-changing…if those in the education system could have a way to protect their curiosity and wellbeing by prioritizing thought over production.</a:t>
            </a:r>
            <a:endParaRPr i="1"/>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7"/>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67"/>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Pg 2</a:t>
            </a:r>
            <a:endParaRPr i="1" sz="2500">
              <a:solidFill>
                <a:schemeClr val="dk1"/>
              </a:solidFill>
              <a:latin typeface="Roboto Mono"/>
              <a:ea typeface="Roboto Mono"/>
              <a:cs typeface="Roboto Mono"/>
              <a:sym typeface="Roboto Mono"/>
            </a:endParaRPr>
          </a:p>
        </p:txBody>
      </p:sp>
      <p:sp>
        <p:nvSpPr>
          <p:cNvPr id="599" name="Google Shape;599;p67"/>
          <p:cNvSpPr txBox="1"/>
          <p:nvPr/>
        </p:nvSpPr>
        <p:spPr>
          <a:xfrm>
            <a:off x="4050225" y="4299650"/>
            <a:ext cx="4995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i="1" lang="en" sz="1700">
                <a:solidFill>
                  <a:schemeClr val="lt1"/>
                </a:solidFill>
                <a:latin typeface="Roboto Mono"/>
                <a:ea typeface="Roboto Mono"/>
                <a:cs typeface="Roboto Mono"/>
                <a:sym typeface="Roboto Mono"/>
              </a:rPr>
              <a:t>Mid-50s, Drug Discovery Scientist, Manager, Historic Palestine</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p:txBody>
      </p:sp>
      <p:sp>
        <p:nvSpPr>
          <p:cNvPr id="600" name="Google Shape;600;p67"/>
          <p:cNvSpPr txBox="1"/>
          <p:nvPr/>
        </p:nvSpPr>
        <p:spPr>
          <a:xfrm>
            <a:off x="488700" y="643063"/>
            <a:ext cx="8166600" cy="2639700"/>
          </a:xfrm>
          <a:prstGeom prst="rect">
            <a:avLst/>
          </a:prstGeom>
          <a:solidFill>
            <a:srgbClr val="4D6154"/>
          </a:solidFill>
          <a:ln>
            <a:noFill/>
          </a:ln>
        </p:spPr>
        <p:txBody>
          <a:bodyPr anchorCtr="0" anchor="t" bIns="91425" lIns="91425" spcFirstLastPara="1" rIns="91425" wrap="square" tIns="91425">
            <a:spAutoFit/>
          </a:bodyPr>
          <a:lstStyle/>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HMW…change school curriculum to teach about thinking over producing?G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HMW…grade people on thinking over producing?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HMW…reward curiosity in education over solely producing? BA</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HMW…make it okay for people to prioritize their wellbeing in the education system?</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HMW…have grades and money and other metrics we use right now disappear?</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HMW…change the metrics of how we view production in the education system?</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let Omar mentor the future generations?</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re-invent the educational system?</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connect teachers to Omar’s concern about curiosity and wellbeing?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create a support system for Omar?</a:t>
            </a:r>
            <a:endParaRPr sz="1100">
              <a:solidFill>
                <a:schemeClr val="lt1"/>
              </a:solidFill>
              <a:latin typeface="Roboto Mono"/>
              <a:ea typeface="Roboto Mono"/>
              <a:cs typeface="Roboto Mono"/>
              <a:sym typeface="Roboto Mono"/>
            </a:endParaRPr>
          </a:p>
        </p:txBody>
      </p:sp>
      <p:pic>
        <p:nvPicPr>
          <p:cNvPr id="601" name="Google Shape;601;p67" title="Untitled design (52).png"/>
          <p:cNvPicPr preferRelativeResize="0"/>
          <p:nvPr/>
        </p:nvPicPr>
        <p:blipFill rotWithShape="1">
          <a:blip r:embed="rId3">
            <a:alphaModFix/>
          </a:blip>
          <a:srcRect b="52116" l="79799" r="700" t="11478"/>
          <a:stretch/>
        </p:blipFill>
        <p:spPr>
          <a:xfrm>
            <a:off x="1028125" y="3375402"/>
            <a:ext cx="1941326" cy="2118236"/>
          </a:xfrm>
          <a:prstGeom prst="rect">
            <a:avLst/>
          </a:prstGeom>
          <a:noFill/>
          <a:ln>
            <a:noFill/>
          </a:ln>
        </p:spPr>
      </p:pic>
      <p:sp>
        <p:nvSpPr>
          <p:cNvPr id="602" name="Google Shape;602;p67"/>
          <p:cNvSpPr txBox="1"/>
          <p:nvPr/>
        </p:nvSpPr>
        <p:spPr>
          <a:xfrm>
            <a:off x="4074825" y="382727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Omar</a:t>
            </a:r>
            <a:endParaRPr b="1" sz="2500">
              <a:solidFill>
                <a:schemeClr val="lt1"/>
              </a:solidFill>
              <a:latin typeface="Roboto Mono"/>
              <a:ea typeface="Roboto Mono"/>
              <a:cs typeface="Roboto Mono"/>
              <a:sym typeface="Roboto Mono"/>
            </a:endParaRPr>
          </a:p>
        </p:txBody>
      </p:sp>
      <p:sp>
        <p:nvSpPr>
          <p:cNvPr id="603" name="Google Shape;603;p67"/>
          <p:cNvSpPr txBox="1"/>
          <p:nvPr/>
        </p:nvSpPr>
        <p:spPr>
          <a:xfrm>
            <a:off x="0" y="0"/>
            <a:ext cx="5658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chemeClr val="dk1"/>
                </a:solidFill>
                <a:highlight>
                  <a:srgbClr val="D9EAD3"/>
                </a:highlight>
                <a:latin typeface="Times New Roman"/>
                <a:ea typeface="Times New Roman"/>
                <a:cs typeface="Times New Roman"/>
                <a:sym typeface="Times New Roman"/>
              </a:rPr>
              <a:t>It would be game-changing…if those in the education system could have a way to protect their curiosity and wellbeing by prioritizing thought over production.</a:t>
            </a:r>
            <a:endParaRPr i="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8"/>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 name="Google Shape;609;p68"/>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Pg 3</a:t>
            </a:r>
            <a:endParaRPr i="1" sz="2500">
              <a:solidFill>
                <a:schemeClr val="dk1"/>
              </a:solidFill>
              <a:latin typeface="Roboto Mono"/>
              <a:ea typeface="Roboto Mono"/>
              <a:cs typeface="Roboto Mono"/>
              <a:sym typeface="Roboto Mono"/>
            </a:endParaRPr>
          </a:p>
        </p:txBody>
      </p:sp>
      <p:sp>
        <p:nvSpPr>
          <p:cNvPr id="610" name="Google Shape;610;p68"/>
          <p:cNvSpPr txBox="1"/>
          <p:nvPr/>
        </p:nvSpPr>
        <p:spPr>
          <a:xfrm>
            <a:off x="4050225" y="4299650"/>
            <a:ext cx="4995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i="1" lang="en" sz="1700">
                <a:solidFill>
                  <a:schemeClr val="lt1"/>
                </a:solidFill>
                <a:latin typeface="Roboto Mono"/>
                <a:ea typeface="Roboto Mono"/>
                <a:cs typeface="Roboto Mono"/>
                <a:sym typeface="Roboto Mono"/>
              </a:rPr>
              <a:t>Mid-50s, Drug Discovery Scientist, Manager, Historic Palestine</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p:txBody>
      </p:sp>
      <p:sp>
        <p:nvSpPr>
          <p:cNvPr id="611" name="Google Shape;611;p68"/>
          <p:cNvSpPr txBox="1"/>
          <p:nvPr/>
        </p:nvSpPr>
        <p:spPr>
          <a:xfrm>
            <a:off x="488700" y="643063"/>
            <a:ext cx="8166600" cy="2639700"/>
          </a:xfrm>
          <a:prstGeom prst="rect">
            <a:avLst/>
          </a:prstGeom>
          <a:solidFill>
            <a:srgbClr val="4D6154"/>
          </a:solidFill>
          <a:ln>
            <a:noFill/>
          </a:ln>
        </p:spPr>
        <p:txBody>
          <a:bodyPr anchorCtr="0" anchor="t" bIns="91425" lIns="91425" spcFirstLastPara="1" rIns="91425" wrap="square" tIns="91425">
            <a:spAutoFit/>
          </a:bodyPr>
          <a:lstStyle/>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stop schools from killing curiosity?</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learn from schools / educational systems that reward curiosity?</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create a less individualistic education system?</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have teachers support curiosity?</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incentivize curiosity and wellbeing fiscally? BAGG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make critical thinking as fun as a game?</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allow families to support each other's critical thinking journeys</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bring Omar’s philosophy into classrooms everywhere?</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let Omar rewrite the education system’s mission statement?</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give students a way to learn how to think?</a:t>
            </a:r>
            <a:endParaRPr sz="1100">
              <a:solidFill>
                <a:schemeClr val="lt1"/>
              </a:solidFill>
              <a:latin typeface="Roboto Mono"/>
              <a:ea typeface="Roboto Mono"/>
              <a:cs typeface="Roboto Mono"/>
              <a:sym typeface="Roboto Mono"/>
            </a:endParaRPr>
          </a:p>
        </p:txBody>
      </p:sp>
      <p:pic>
        <p:nvPicPr>
          <p:cNvPr id="612" name="Google Shape;612;p68" title="Untitled design (52).png"/>
          <p:cNvPicPr preferRelativeResize="0"/>
          <p:nvPr/>
        </p:nvPicPr>
        <p:blipFill rotWithShape="1">
          <a:blip r:embed="rId3">
            <a:alphaModFix/>
          </a:blip>
          <a:srcRect b="52116" l="79799" r="700" t="11478"/>
          <a:stretch/>
        </p:blipFill>
        <p:spPr>
          <a:xfrm>
            <a:off x="1028125" y="3375402"/>
            <a:ext cx="1941326" cy="2118236"/>
          </a:xfrm>
          <a:prstGeom prst="rect">
            <a:avLst/>
          </a:prstGeom>
          <a:noFill/>
          <a:ln>
            <a:noFill/>
          </a:ln>
        </p:spPr>
      </p:pic>
      <p:sp>
        <p:nvSpPr>
          <p:cNvPr id="613" name="Google Shape;613;p68"/>
          <p:cNvSpPr txBox="1"/>
          <p:nvPr/>
        </p:nvSpPr>
        <p:spPr>
          <a:xfrm>
            <a:off x="4074825" y="382727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Omar</a:t>
            </a:r>
            <a:endParaRPr b="1" sz="2500">
              <a:solidFill>
                <a:schemeClr val="lt1"/>
              </a:solidFill>
              <a:latin typeface="Roboto Mono"/>
              <a:ea typeface="Roboto Mono"/>
              <a:cs typeface="Roboto Mono"/>
              <a:sym typeface="Roboto Mono"/>
            </a:endParaRPr>
          </a:p>
        </p:txBody>
      </p:sp>
      <p:sp>
        <p:nvSpPr>
          <p:cNvPr id="614" name="Google Shape;614;p68"/>
          <p:cNvSpPr txBox="1"/>
          <p:nvPr/>
        </p:nvSpPr>
        <p:spPr>
          <a:xfrm>
            <a:off x="0" y="0"/>
            <a:ext cx="5658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chemeClr val="dk1"/>
                </a:solidFill>
                <a:highlight>
                  <a:srgbClr val="D9EAD3"/>
                </a:highlight>
                <a:latin typeface="Times New Roman"/>
                <a:ea typeface="Times New Roman"/>
                <a:cs typeface="Times New Roman"/>
                <a:sym typeface="Times New Roman"/>
              </a:rPr>
              <a:t>It would be game-changing…if those in the education system could have a way to protect their curiosity and wellbeing by prioritizing thought over production.</a:t>
            </a:r>
            <a:endParaRPr i="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9"/>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0" name="Google Shape;620;p69"/>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Pg 4</a:t>
            </a:r>
            <a:endParaRPr i="1" sz="2500">
              <a:solidFill>
                <a:schemeClr val="dk1"/>
              </a:solidFill>
              <a:latin typeface="Roboto Mono"/>
              <a:ea typeface="Roboto Mono"/>
              <a:cs typeface="Roboto Mono"/>
              <a:sym typeface="Roboto Mono"/>
            </a:endParaRPr>
          </a:p>
        </p:txBody>
      </p:sp>
      <p:sp>
        <p:nvSpPr>
          <p:cNvPr id="621" name="Google Shape;621;p69"/>
          <p:cNvSpPr txBox="1"/>
          <p:nvPr/>
        </p:nvSpPr>
        <p:spPr>
          <a:xfrm>
            <a:off x="4050225" y="4299650"/>
            <a:ext cx="4995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i="1" lang="en" sz="1700">
                <a:solidFill>
                  <a:schemeClr val="lt1"/>
                </a:solidFill>
                <a:latin typeface="Roboto Mono"/>
                <a:ea typeface="Roboto Mono"/>
                <a:cs typeface="Roboto Mono"/>
                <a:sym typeface="Roboto Mono"/>
              </a:rPr>
              <a:t>Mid-50s, Drug Discovery Scientist, Manager, Historic Palestine</a:t>
            </a:r>
            <a:endParaRPr i="1" sz="17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i="1" sz="1700">
              <a:solidFill>
                <a:schemeClr val="lt1"/>
              </a:solidFill>
              <a:latin typeface="Roboto Mono"/>
              <a:ea typeface="Roboto Mono"/>
              <a:cs typeface="Roboto Mono"/>
              <a:sym typeface="Roboto Mono"/>
            </a:endParaRPr>
          </a:p>
        </p:txBody>
      </p:sp>
      <p:sp>
        <p:nvSpPr>
          <p:cNvPr id="622" name="Google Shape;622;p69"/>
          <p:cNvSpPr txBox="1"/>
          <p:nvPr/>
        </p:nvSpPr>
        <p:spPr>
          <a:xfrm>
            <a:off x="488700" y="643063"/>
            <a:ext cx="8166600" cy="2131800"/>
          </a:xfrm>
          <a:prstGeom prst="rect">
            <a:avLst/>
          </a:prstGeom>
          <a:solidFill>
            <a:srgbClr val="4D6154"/>
          </a:solidFill>
          <a:ln>
            <a:noFill/>
          </a:ln>
        </p:spPr>
        <p:txBody>
          <a:bodyPr anchorCtr="0" anchor="t" bIns="91425" lIns="91425" spcFirstLastPara="1" rIns="91425" wrap="square" tIns="91425">
            <a:spAutoFit/>
          </a:bodyPr>
          <a:lstStyle/>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design environments that reward “why” as much as “how”? B</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bring philosophy and critical thought into everyday professional life?</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help parents like Omar nurture curiosity in their children despite the system they’re in?</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let Omar mentor future thinkers outside traditional academia?</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make wonder a measurable form of progress?</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turn productivity from output into the pursuit of understanding?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help his son grow up valuing purpose over prestige?</a:t>
            </a:r>
            <a:endParaRPr sz="1100">
              <a:solidFill>
                <a:schemeClr val="lt1"/>
              </a:solidFill>
              <a:latin typeface="Roboto Mono"/>
              <a:ea typeface="Roboto Mono"/>
              <a:cs typeface="Roboto Mono"/>
              <a:sym typeface="Roboto Mono"/>
            </a:endParaRPr>
          </a:p>
        </p:txBody>
      </p:sp>
      <p:pic>
        <p:nvPicPr>
          <p:cNvPr id="623" name="Google Shape;623;p69" title="Untitled design (52).png"/>
          <p:cNvPicPr preferRelativeResize="0"/>
          <p:nvPr/>
        </p:nvPicPr>
        <p:blipFill rotWithShape="1">
          <a:blip r:embed="rId3">
            <a:alphaModFix/>
          </a:blip>
          <a:srcRect b="52116" l="79799" r="700" t="11478"/>
          <a:stretch/>
        </p:blipFill>
        <p:spPr>
          <a:xfrm>
            <a:off x="1028125" y="3375402"/>
            <a:ext cx="1941326" cy="2118236"/>
          </a:xfrm>
          <a:prstGeom prst="rect">
            <a:avLst/>
          </a:prstGeom>
          <a:noFill/>
          <a:ln>
            <a:noFill/>
          </a:ln>
        </p:spPr>
      </p:pic>
      <p:sp>
        <p:nvSpPr>
          <p:cNvPr id="624" name="Google Shape;624;p69"/>
          <p:cNvSpPr txBox="1"/>
          <p:nvPr/>
        </p:nvSpPr>
        <p:spPr>
          <a:xfrm>
            <a:off x="4074825" y="382727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Omar</a:t>
            </a:r>
            <a:endParaRPr b="1" sz="2500">
              <a:solidFill>
                <a:schemeClr val="lt1"/>
              </a:solidFill>
              <a:latin typeface="Roboto Mono"/>
              <a:ea typeface="Roboto Mono"/>
              <a:cs typeface="Roboto Mono"/>
              <a:sym typeface="Roboto Mono"/>
            </a:endParaRPr>
          </a:p>
        </p:txBody>
      </p:sp>
      <p:sp>
        <p:nvSpPr>
          <p:cNvPr id="625" name="Google Shape;625;p69"/>
          <p:cNvSpPr txBox="1"/>
          <p:nvPr/>
        </p:nvSpPr>
        <p:spPr>
          <a:xfrm>
            <a:off x="0" y="0"/>
            <a:ext cx="5658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chemeClr val="dk1"/>
                </a:solidFill>
                <a:highlight>
                  <a:srgbClr val="D9EAD3"/>
                </a:highlight>
                <a:latin typeface="Times New Roman"/>
                <a:ea typeface="Times New Roman"/>
                <a:cs typeface="Times New Roman"/>
                <a:sym typeface="Times New Roman"/>
              </a:rPr>
              <a:t>It would be game-changing…if those in the education system could have a way to protect their curiosity and wellbeing by prioritizing thought over production.</a:t>
            </a:r>
            <a:endParaRPr i="1"/>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0"/>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p70"/>
          <p:cNvSpPr txBox="1"/>
          <p:nvPr/>
        </p:nvSpPr>
        <p:spPr>
          <a:xfrm>
            <a:off x="4074825" y="379672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Gabby</a:t>
            </a:r>
            <a:endParaRPr b="1" sz="2500">
              <a:solidFill>
                <a:schemeClr val="lt1"/>
              </a:solidFill>
              <a:latin typeface="Roboto Mono"/>
              <a:ea typeface="Roboto Mono"/>
              <a:cs typeface="Roboto Mono"/>
              <a:sym typeface="Roboto Mono"/>
            </a:endParaRPr>
          </a:p>
        </p:txBody>
      </p:sp>
      <p:sp>
        <p:nvSpPr>
          <p:cNvPr id="632" name="Google Shape;632;p70"/>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pg</a:t>
            </a:r>
            <a:r>
              <a:rPr i="1" lang="en" sz="2500">
                <a:solidFill>
                  <a:schemeClr val="dk1"/>
                </a:solidFill>
                <a:latin typeface="Roboto Mono"/>
                <a:ea typeface="Roboto Mono"/>
                <a:cs typeface="Roboto Mono"/>
                <a:sym typeface="Roboto Mono"/>
              </a:rPr>
              <a:t> 1</a:t>
            </a:r>
            <a:endParaRPr i="1" sz="2500">
              <a:solidFill>
                <a:schemeClr val="dk1"/>
              </a:solidFill>
              <a:latin typeface="Roboto Mono"/>
              <a:ea typeface="Roboto Mono"/>
              <a:cs typeface="Roboto Mono"/>
              <a:sym typeface="Roboto Mono"/>
            </a:endParaRPr>
          </a:p>
        </p:txBody>
      </p:sp>
      <p:sp>
        <p:nvSpPr>
          <p:cNvPr id="633" name="Google Shape;633;p70"/>
          <p:cNvSpPr txBox="1"/>
          <p:nvPr/>
        </p:nvSpPr>
        <p:spPr>
          <a:xfrm>
            <a:off x="4050225" y="4299650"/>
            <a:ext cx="4995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lt1"/>
                </a:solidFill>
                <a:latin typeface="Roboto Mono"/>
                <a:ea typeface="Roboto Mono"/>
                <a:cs typeface="Roboto Mono"/>
                <a:sym typeface="Roboto Mono"/>
              </a:rPr>
              <a:t>20, Stanford sophomore, Lebanon, Ecuador</a:t>
            </a:r>
            <a:endParaRPr i="1" sz="1700">
              <a:solidFill>
                <a:schemeClr val="lt1"/>
              </a:solidFill>
              <a:latin typeface="Roboto Mono"/>
              <a:ea typeface="Roboto Mono"/>
              <a:cs typeface="Roboto Mono"/>
              <a:sym typeface="Roboto Mono"/>
            </a:endParaRPr>
          </a:p>
        </p:txBody>
      </p:sp>
      <p:sp>
        <p:nvSpPr>
          <p:cNvPr id="634" name="Google Shape;634;p70"/>
          <p:cNvSpPr txBox="1"/>
          <p:nvPr/>
        </p:nvSpPr>
        <p:spPr>
          <a:xfrm>
            <a:off x="488700" y="643063"/>
            <a:ext cx="8166600" cy="2893800"/>
          </a:xfrm>
          <a:prstGeom prst="rect">
            <a:avLst/>
          </a:prstGeom>
          <a:solidFill>
            <a:srgbClr val="4D6154"/>
          </a:solidFill>
          <a:ln>
            <a:noFill/>
          </a:ln>
        </p:spPr>
        <p:txBody>
          <a:bodyPr anchorCtr="0" anchor="t" bIns="91425" lIns="91425" spcFirstLastPara="1" rIns="91425" wrap="square" tIns="91425">
            <a:spAutoFit/>
          </a:bodyPr>
          <a:lstStyle/>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HMW…get rid of tools that allow people to create structure?</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HMW…create designated times for all people to not be working?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HMW…encourage people to stop working at the same time in the day?</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HMW…have people prioritize rest and social connection without having it in their schedule? </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HMW…make social connections more accessible and efficient so people don’t have to schedule it but can just drop by? BG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HMW…encourage people to be more flexible? 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HMW…have people not use tools anymore?</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HMW…raise awareness of burnout and symptoms?</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HMW…encourage people to have free time?</a:t>
            </a:r>
            <a:endParaRPr sz="1100">
              <a:solidFill>
                <a:schemeClr val="lt1"/>
              </a:solidFill>
              <a:latin typeface="Roboto Mono"/>
              <a:ea typeface="Roboto Mono"/>
              <a:cs typeface="Roboto Mono"/>
              <a:sym typeface="Roboto Mono"/>
            </a:endParaRPr>
          </a:p>
        </p:txBody>
      </p:sp>
      <p:pic>
        <p:nvPicPr>
          <p:cNvPr id="635" name="Google Shape;635;p70" title="Untitled design (52).png"/>
          <p:cNvPicPr preferRelativeResize="0"/>
          <p:nvPr/>
        </p:nvPicPr>
        <p:blipFill rotWithShape="1">
          <a:blip r:embed="rId3">
            <a:alphaModFix/>
          </a:blip>
          <a:srcRect b="53340" l="53276" r="27223" t="10255"/>
          <a:stretch/>
        </p:blipFill>
        <p:spPr>
          <a:xfrm>
            <a:off x="596751" y="3141449"/>
            <a:ext cx="2214898" cy="2416775"/>
          </a:xfrm>
          <a:prstGeom prst="rect">
            <a:avLst/>
          </a:prstGeom>
          <a:noFill/>
          <a:ln>
            <a:noFill/>
          </a:ln>
        </p:spPr>
      </p:pic>
      <p:sp>
        <p:nvSpPr>
          <p:cNvPr id="636" name="Google Shape;636;p70"/>
          <p:cNvSpPr txBox="1"/>
          <p:nvPr/>
        </p:nvSpPr>
        <p:spPr>
          <a:xfrm>
            <a:off x="0" y="0"/>
            <a:ext cx="5658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chemeClr val="dk1"/>
                </a:solidFill>
                <a:highlight>
                  <a:srgbClr val="D9EAD3"/>
                </a:highlight>
                <a:latin typeface="Times New Roman"/>
                <a:ea typeface="Times New Roman"/>
                <a:cs typeface="Times New Roman"/>
                <a:sym typeface="Times New Roman"/>
              </a:rPr>
              <a:t>It would be game changing…to have ways for rest and connection to feel effortless, reducing the need for structure as a safeguard against burnout.</a:t>
            </a:r>
            <a:endParaRPr i="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1"/>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p71"/>
          <p:cNvSpPr txBox="1"/>
          <p:nvPr/>
        </p:nvSpPr>
        <p:spPr>
          <a:xfrm>
            <a:off x="4074825" y="379672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Gabby</a:t>
            </a:r>
            <a:endParaRPr b="1" sz="2500">
              <a:solidFill>
                <a:schemeClr val="lt1"/>
              </a:solidFill>
              <a:latin typeface="Roboto Mono"/>
              <a:ea typeface="Roboto Mono"/>
              <a:cs typeface="Roboto Mono"/>
              <a:sym typeface="Roboto Mono"/>
            </a:endParaRPr>
          </a:p>
        </p:txBody>
      </p:sp>
      <p:sp>
        <p:nvSpPr>
          <p:cNvPr id="643" name="Google Shape;643;p71"/>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Pg 2</a:t>
            </a:r>
            <a:endParaRPr i="1" sz="2500">
              <a:solidFill>
                <a:schemeClr val="dk1"/>
              </a:solidFill>
              <a:latin typeface="Roboto Mono"/>
              <a:ea typeface="Roboto Mono"/>
              <a:cs typeface="Roboto Mono"/>
              <a:sym typeface="Roboto Mono"/>
            </a:endParaRPr>
          </a:p>
        </p:txBody>
      </p:sp>
      <p:sp>
        <p:nvSpPr>
          <p:cNvPr id="644" name="Google Shape;644;p71"/>
          <p:cNvSpPr txBox="1"/>
          <p:nvPr/>
        </p:nvSpPr>
        <p:spPr>
          <a:xfrm>
            <a:off x="4050225" y="4299650"/>
            <a:ext cx="4995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lt1"/>
                </a:solidFill>
                <a:latin typeface="Roboto Mono"/>
                <a:ea typeface="Roboto Mono"/>
                <a:cs typeface="Roboto Mono"/>
                <a:sym typeface="Roboto Mono"/>
              </a:rPr>
              <a:t>20, Stanford sophomore, Lebanon, Ecuador</a:t>
            </a:r>
            <a:endParaRPr i="1" sz="1700">
              <a:solidFill>
                <a:schemeClr val="lt1"/>
              </a:solidFill>
              <a:latin typeface="Roboto Mono"/>
              <a:ea typeface="Roboto Mono"/>
              <a:cs typeface="Roboto Mono"/>
              <a:sym typeface="Roboto Mono"/>
            </a:endParaRPr>
          </a:p>
        </p:txBody>
      </p:sp>
      <p:sp>
        <p:nvSpPr>
          <p:cNvPr id="645" name="Google Shape;645;p71"/>
          <p:cNvSpPr txBox="1"/>
          <p:nvPr/>
        </p:nvSpPr>
        <p:spPr>
          <a:xfrm>
            <a:off x="488700" y="643063"/>
            <a:ext cx="8166600" cy="2639700"/>
          </a:xfrm>
          <a:prstGeom prst="rect">
            <a:avLst/>
          </a:prstGeom>
          <a:solidFill>
            <a:srgbClr val="4D6154"/>
          </a:solidFill>
          <a:ln>
            <a:noFill/>
          </a:ln>
        </p:spPr>
        <p:txBody>
          <a:bodyPr anchorCtr="0" anchor="t" bIns="91425" lIns="91425" spcFirstLastPara="1" rIns="91425" wrap="square" tIns="91425">
            <a:spAutoFit/>
          </a:bodyPr>
          <a:lstStyle/>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HMW…reframe burnout as something to be cautious of rather than something to be afraid of?</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HMW…encourage boundaries in student life that don’t feel like rigid segmentation?</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HMW…create distinctions between hyper-organization and preparedness? AG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HMW…make rest and connection feel like another part of student schedules?</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HMW…teach students how to manage burnout rather than how to fear it? BG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HMW…explore rest as a privilege over a dire necessity?</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encourage people to structure their days?</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have tools to identify burnout faster? BA</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deal with burnout without having to overschedule her life?</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design tools that identify patterns in her scheduling and do that for her? </a:t>
            </a:r>
            <a:endParaRPr sz="1100">
              <a:solidFill>
                <a:schemeClr val="lt1"/>
              </a:solidFill>
              <a:latin typeface="Roboto Mono"/>
              <a:ea typeface="Roboto Mono"/>
              <a:cs typeface="Roboto Mono"/>
              <a:sym typeface="Roboto Mono"/>
            </a:endParaRPr>
          </a:p>
        </p:txBody>
      </p:sp>
      <p:pic>
        <p:nvPicPr>
          <p:cNvPr id="646" name="Google Shape;646;p71" title="Untitled design (52).png"/>
          <p:cNvPicPr preferRelativeResize="0"/>
          <p:nvPr/>
        </p:nvPicPr>
        <p:blipFill rotWithShape="1">
          <a:blip r:embed="rId3">
            <a:alphaModFix/>
          </a:blip>
          <a:srcRect b="53340" l="53276" r="27223" t="10255"/>
          <a:stretch/>
        </p:blipFill>
        <p:spPr>
          <a:xfrm>
            <a:off x="596751" y="3141449"/>
            <a:ext cx="2214898" cy="2416775"/>
          </a:xfrm>
          <a:prstGeom prst="rect">
            <a:avLst/>
          </a:prstGeom>
          <a:noFill/>
          <a:ln>
            <a:noFill/>
          </a:ln>
        </p:spPr>
      </p:pic>
      <p:sp>
        <p:nvSpPr>
          <p:cNvPr id="647" name="Google Shape;647;p71"/>
          <p:cNvSpPr txBox="1"/>
          <p:nvPr/>
        </p:nvSpPr>
        <p:spPr>
          <a:xfrm>
            <a:off x="0" y="0"/>
            <a:ext cx="5658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chemeClr val="dk1"/>
                </a:solidFill>
                <a:highlight>
                  <a:srgbClr val="D9EAD3"/>
                </a:highlight>
                <a:latin typeface="Times New Roman"/>
                <a:ea typeface="Times New Roman"/>
                <a:cs typeface="Times New Roman"/>
                <a:sym typeface="Times New Roman"/>
              </a:rPr>
              <a:t>It would be game changing…to have ways for rest and connection to feel effortless, reducing the need for structure as a safeguard against burnout.</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nvSpPr>
        <p:spPr>
          <a:xfrm>
            <a:off x="1137542" y="3510609"/>
            <a:ext cx="1420200" cy="424800"/>
          </a:xfrm>
          <a:prstGeom prst="rect">
            <a:avLst/>
          </a:prstGeom>
          <a:solidFill>
            <a:srgbClr val="4D6154"/>
          </a:solidFill>
          <a:ln>
            <a:noFill/>
          </a:ln>
        </p:spPr>
        <p:txBody>
          <a:bodyPr anchorCtr="0" anchor="t" bIns="64750" lIns="64750" spcFirstLastPara="1" rIns="64750" wrap="square" tIns="64750">
            <a:spAutoFit/>
          </a:bodyPr>
          <a:lstStyle/>
          <a:p>
            <a:pPr indent="0" lvl="0" marL="0" rtl="0" algn="ctr">
              <a:spcBef>
                <a:spcPts val="0"/>
              </a:spcBef>
              <a:spcAft>
                <a:spcPts val="0"/>
              </a:spcAft>
              <a:buNone/>
            </a:pPr>
            <a:r>
              <a:rPr b="1" lang="en" sz="1909">
                <a:solidFill>
                  <a:schemeClr val="lt1"/>
                </a:solidFill>
                <a:latin typeface="Roboto Mono"/>
                <a:ea typeface="Roboto Mono"/>
                <a:cs typeface="Roboto Mono"/>
                <a:sym typeface="Roboto Mono"/>
              </a:rPr>
              <a:t>MATT, 21</a:t>
            </a:r>
            <a:endParaRPr b="1" sz="1909">
              <a:solidFill>
                <a:schemeClr val="lt1"/>
              </a:solidFill>
              <a:latin typeface="Roboto Mono"/>
              <a:ea typeface="Roboto Mono"/>
              <a:cs typeface="Roboto Mono"/>
              <a:sym typeface="Roboto Mono"/>
            </a:endParaRPr>
          </a:p>
        </p:txBody>
      </p:sp>
      <p:sp>
        <p:nvSpPr>
          <p:cNvPr id="106" name="Google Shape;106;p18"/>
          <p:cNvSpPr txBox="1"/>
          <p:nvPr/>
        </p:nvSpPr>
        <p:spPr>
          <a:xfrm>
            <a:off x="772043" y="4026878"/>
            <a:ext cx="2151300" cy="338400"/>
          </a:xfrm>
          <a:prstGeom prst="rect">
            <a:avLst/>
          </a:prstGeom>
          <a:solidFill>
            <a:schemeClr val="lt1"/>
          </a:solidFill>
          <a:ln>
            <a:noFill/>
          </a:ln>
        </p:spPr>
        <p:txBody>
          <a:bodyPr anchorCtr="0" anchor="t" bIns="64750" lIns="64750" spcFirstLastPara="1" rIns="64750" wrap="square" tIns="64750">
            <a:spAutoFit/>
          </a:bodyPr>
          <a:lstStyle/>
          <a:p>
            <a:pPr indent="0" lvl="0" marL="0" rtl="0" algn="ctr">
              <a:spcBef>
                <a:spcPts val="0"/>
              </a:spcBef>
              <a:spcAft>
                <a:spcPts val="0"/>
              </a:spcAft>
              <a:buNone/>
            </a:pPr>
            <a:r>
              <a:rPr i="1" lang="en" sz="1348">
                <a:solidFill>
                  <a:srgbClr val="4D6154"/>
                </a:solidFill>
                <a:latin typeface="Roboto Mono Light"/>
                <a:ea typeface="Roboto Mono Light"/>
                <a:cs typeface="Roboto Mono Light"/>
                <a:sym typeface="Roboto Mono Light"/>
              </a:rPr>
              <a:t>UFlorida New Grad</a:t>
            </a:r>
            <a:endParaRPr i="1" sz="1348">
              <a:solidFill>
                <a:srgbClr val="4D6154"/>
              </a:solidFill>
              <a:latin typeface="Roboto Mono Light"/>
              <a:ea typeface="Roboto Mono Light"/>
              <a:cs typeface="Roboto Mono Light"/>
              <a:sym typeface="Roboto Mono Light"/>
            </a:endParaRPr>
          </a:p>
        </p:txBody>
      </p:sp>
      <p:pic>
        <p:nvPicPr>
          <p:cNvPr id="107" name="Google Shape;107;p18" title="Untitled design (52).png"/>
          <p:cNvPicPr preferRelativeResize="0"/>
          <p:nvPr/>
        </p:nvPicPr>
        <p:blipFill rotWithShape="1">
          <a:blip r:embed="rId3">
            <a:alphaModFix/>
          </a:blip>
          <a:srcRect b="12246" l="11997" r="64786" t="49469"/>
          <a:stretch/>
        </p:blipFill>
        <p:spPr>
          <a:xfrm>
            <a:off x="370050" y="570912"/>
            <a:ext cx="2955134" cy="2848060"/>
          </a:xfrm>
          <a:prstGeom prst="rect">
            <a:avLst/>
          </a:prstGeom>
          <a:noFill/>
          <a:ln>
            <a:noFill/>
          </a:ln>
        </p:spPr>
      </p:pic>
      <p:sp>
        <p:nvSpPr>
          <p:cNvPr id="108" name="Google Shape;108;p18"/>
          <p:cNvSpPr txBox="1"/>
          <p:nvPr/>
        </p:nvSpPr>
        <p:spPr>
          <a:xfrm>
            <a:off x="558943" y="983101"/>
            <a:ext cx="681000" cy="414900"/>
          </a:xfrm>
          <a:prstGeom prst="rect">
            <a:avLst/>
          </a:prstGeom>
          <a:solidFill>
            <a:srgbClr val="F1C232"/>
          </a:solidFill>
          <a:ln>
            <a:noFill/>
          </a:ln>
        </p:spPr>
        <p:txBody>
          <a:bodyPr anchorCtr="0" anchor="t" bIns="102700" lIns="102700" spcFirstLastPara="1" rIns="102700" wrap="square" tIns="102700">
            <a:spAutoFit/>
          </a:bodyPr>
          <a:lstStyle/>
          <a:p>
            <a:pPr indent="0" lvl="0" marL="0" rtl="0" algn="ctr">
              <a:lnSpc>
                <a:spcPct val="115000"/>
              </a:lnSpc>
              <a:spcBef>
                <a:spcPts val="0"/>
              </a:spcBef>
              <a:spcAft>
                <a:spcPts val="0"/>
              </a:spcAft>
              <a:buNone/>
            </a:pPr>
            <a:r>
              <a:rPr b="1" lang="en" sz="1348">
                <a:solidFill>
                  <a:schemeClr val="lt1"/>
                </a:solidFill>
                <a:latin typeface="Roboto Mono"/>
                <a:ea typeface="Roboto Mono"/>
                <a:cs typeface="Roboto Mono"/>
                <a:sym typeface="Roboto Mono"/>
              </a:rPr>
              <a:t>NEW!</a:t>
            </a:r>
            <a:endParaRPr b="1" sz="1348">
              <a:solidFill>
                <a:schemeClr val="lt1"/>
              </a:solidFill>
              <a:latin typeface="Roboto Mono"/>
              <a:ea typeface="Roboto Mono"/>
              <a:cs typeface="Roboto Mono"/>
              <a:sym typeface="Roboto Mono"/>
            </a:endParaRPr>
          </a:p>
        </p:txBody>
      </p:sp>
      <p:sp>
        <p:nvSpPr>
          <p:cNvPr id="109" name="Google Shape;109;p18"/>
          <p:cNvSpPr txBox="1"/>
          <p:nvPr/>
        </p:nvSpPr>
        <p:spPr>
          <a:xfrm>
            <a:off x="3648525" y="1310250"/>
            <a:ext cx="5079300" cy="278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87">
                <a:solidFill>
                  <a:srgbClr val="4D6154"/>
                </a:solidFill>
                <a:latin typeface="Roboto Mono"/>
                <a:ea typeface="Roboto Mono"/>
                <a:cs typeface="Roboto Mono"/>
                <a:sym typeface="Roboto Mono"/>
              </a:rPr>
              <a:t>New Grad </a:t>
            </a:r>
            <a:r>
              <a:rPr b="1" lang="en" sz="1687" u="sng">
                <a:solidFill>
                  <a:srgbClr val="4D6154"/>
                </a:solidFill>
                <a:latin typeface="Roboto Mono"/>
                <a:ea typeface="Roboto Mono"/>
                <a:cs typeface="Roboto Mono"/>
                <a:sym typeface="Roboto Mono"/>
              </a:rPr>
              <a:t>currently living back at home</a:t>
            </a:r>
            <a:r>
              <a:rPr b="1" lang="en" sz="1687">
                <a:solidFill>
                  <a:srgbClr val="4D6154"/>
                </a:solidFill>
                <a:latin typeface="Roboto Mono"/>
                <a:ea typeface="Roboto Mono"/>
                <a:cs typeface="Roboto Mono"/>
                <a:sym typeface="Roboto Mono"/>
              </a:rPr>
              <a:t> as he plans for his next steps in pursuit of a </a:t>
            </a:r>
            <a:r>
              <a:rPr b="1" lang="en" sz="1687" u="sng">
                <a:solidFill>
                  <a:srgbClr val="4D6154"/>
                </a:solidFill>
                <a:latin typeface="Roboto Mono"/>
                <a:ea typeface="Roboto Mono"/>
                <a:cs typeface="Roboto Mono"/>
                <a:sym typeface="Roboto Mono"/>
              </a:rPr>
              <a:t>career in the arts</a:t>
            </a:r>
            <a:r>
              <a:rPr b="1" lang="en" sz="1687">
                <a:solidFill>
                  <a:srgbClr val="4D6154"/>
                </a:solidFill>
                <a:latin typeface="Roboto Mono"/>
                <a:ea typeface="Roboto Mono"/>
                <a:cs typeface="Roboto Mono"/>
                <a:sym typeface="Roboto Mono"/>
              </a:rPr>
              <a:t>.</a:t>
            </a:r>
            <a:endParaRPr b="1" sz="1687">
              <a:solidFill>
                <a:srgbClr val="4D6154"/>
              </a:solidFill>
              <a:latin typeface="Roboto Mono"/>
              <a:ea typeface="Roboto Mono"/>
              <a:cs typeface="Roboto Mono"/>
              <a:sym typeface="Roboto Mono"/>
            </a:endParaRPr>
          </a:p>
          <a:p>
            <a:pPr indent="0" lvl="0" marL="0" rtl="0" algn="l">
              <a:spcBef>
                <a:spcPts val="0"/>
              </a:spcBef>
              <a:spcAft>
                <a:spcPts val="0"/>
              </a:spcAft>
              <a:buNone/>
            </a:pPr>
            <a:r>
              <a:t/>
            </a:r>
            <a:endParaRPr b="1" sz="1687">
              <a:solidFill>
                <a:srgbClr val="4D6154"/>
              </a:solidFill>
              <a:latin typeface="Roboto Mono"/>
              <a:ea typeface="Roboto Mono"/>
              <a:cs typeface="Roboto Mono"/>
              <a:sym typeface="Roboto Mono"/>
            </a:endParaRPr>
          </a:p>
          <a:p>
            <a:pPr indent="0" lvl="0" marL="0" rtl="0" algn="l">
              <a:spcBef>
                <a:spcPts val="0"/>
              </a:spcBef>
              <a:spcAft>
                <a:spcPts val="0"/>
              </a:spcAft>
              <a:buNone/>
            </a:pPr>
            <a:r>
              <a:rPr b="1" lang="en" sz="1687">
                <a:solidFill>
                  <a:srgbClr val="4D6154"/>
                </a:solidFill>
                <a:latin typeface="Roboto Mono"/>
                <a:ea typeface="Roboto Mono"/>
                <a:cs typeface="Roboto Mono"/>
                <a:sym typeface="Roboto Mono"/>
              </a:rPr>
              <a:t>Reflected on his career as a student athlete and balancing his multiplicities of </a:t>
            </a:r>
            <a:r>
              <a:rPr b="1" lang="en" sz="1687">
                <a:solidFill>
                  <a:srgbClr val="4D6154"/>
                </a:solidFill>
                <a:latin typeface="Roboto Mono"/>
                <a:ea typeface="Roboto Mono"/>
                <a:cs typeface="Roboto Mono"/>
                <a:sym typeface="Roboto Mono"/>
              </a:rPr>
              <a:t>identities</a:t>
            </a:r>
            <a:r>
              <a:rPr b="1" lang="en" sz="1687">
                <a:solidFill>
                  <a:srgbClr val="4D6154"/>
                </a:solidFill>
                <a:latin typeface="Roboto Mono"/>
                <a:ea typeface="Roboto Mono"/>
                <a:cs typeface="Roboto Mono"/>
                <a:sym typeface="Roboto Mono"/>
              </a:rPr>
              <a:t>.</a:t>
            </a:r>
            <a:endParaRPr b="1" sz="1687">
              <a:solidFill>
                <a:srgbClr val="4D6154"/>
              </a:solidFill>
              <a:latin typeface="Roboto Mono"/>
              <a:ea typeface="Roboto Mono"/>
              <a:cs typeface="Roboto Mono"/>
              <a:sym typeface="Roboto Mono"/>
            </a:endParaRPr>
          </a:p>
          <a:p>
            <a:pPr indent="0" lvl="0" marL="0" rtl="0" algn="l">
              <a:spcBef>
                <a:spcPts val="0"/>
              </a:spcBef>
              <a:spcAft>
                <a:spcPts val="0"/>
              </a:spcAft>
              <a:buNone/>
            </a:pPr>
            <a:r>
              <a:t/>
            </a:r>
            <a:endParaRPr b="1" sz="1687">
              <a:solidFill>
                <a:srgbClr val="4D6154"/>
              </a:solidFill>
              <a:latin typeface="Roboto Mono"/>
              <a:ea typeface="Roboto Mono"/>
              <a:cs typeface="Roboto Mono"/>
              <a:sym typeface="Roboto Mono"/>
            </a:endParaRPr>
          </a:p>
          <a:p>
            <a:pPr indent="0" lvl="0" marL="0" rtl="0" algn="l">
              <a:spcBef>
                <a:spcPts val="0"/>
              </a:spcBef>
              <a:spcAft>
                <a:spcPts val="0"/>
              </a:spcAft>
              <a:buNone/>
            </a:pPr>
            <a:r>
              <a:rPr b="1" lang="en" sz="1687">
                <a:solidFill>
                  <a:schemeClr val="lt1"/>
                </a:solidFill>
                <a:highlight>
                  <a:srgbClr val="4D6154"/>
                </a:highlight>
                <a:latin typeface="Roboto Mono"/>
                <a:ea typeface="Roboto Mono"/>
                <a:cs typeface="Roboto Mono"/>
                <a:sym typeface="Roboto Mono"/>
              </a:rPr>
              <a:t>Primary Interviewer: </a:t>
            </a:r>
            <a:r>
              <a:rPr lang="en" sz="1687">
                <a:solidFill>
                  <a:schemeClr val="lt1"/>
                </a:solidFill>
                <a:highlight>
                  <a:srgbClr val="4D6154"/>
                </a:highlight>
                <a:latin typeface="Roboto Mono"/>
                <a:ea typeface="Roboto Mono"/>
                <a:cs typeface="Roboto Mono"/>
                <a:sym typeface="Roboto Mono"/>
              </a:rPr>
              <a:t>Gabriella</a:t>
            </a:r>
            <a:endParaRPr sz="1687">
              <a:solidFill>
                <a:schemeClr val="lt1"/>
              </a:solidFill>
              <a:highlight>
                <a:srgbClr val="4D6154"/>
              </a:highlight>
              <a:latin typeface="Roboto Mono"/>
              <a:ea typeface="Roboto Mono"/>
              <a:cs typeface="Roboto Mono"/>
              <a:sym typeface="Roboto Mono"/>
            </a:endParaRPr>
          </a:p>
          <a:p>
            <a:pPr indent="0" lvl="0" marL="0" rtl="0" algn="l">
              <a:spcBef>
                <a:spcPts val="0"/>
              </a:spcBef>
              <a:spcAft>
                <a:spcPts val="0"/>
              </a:spcAft>
              <a:buNone/>
            </a:pPr>
            <a:r>
              <a:rPr b="1" lang="en" sz="1687">
                <a:solidFill>
                  <a:schemeClr val="lt1"/>
                </a:solidFill>
                <a:highlight>
                  <a:srgbClr val="4D6154"/>
                </a:highlight>
                <a:latin typeface="Roboto Mono"/>
                <a:ea typeface="Roboto Mono"/>
                <a:cs typeface="Roboto Mono"/>
                <a:sym typeface="Roboto Mono"/>
              </a:rPr>
              <a:t>Secon</a:t>
            </a:r>
            <a:r>
              <a:rPr b="1" lang="en" sz="1687">
                <a:solidFill>
                  <a:schemeClr val="lt1"/>
                </a:solidFill>
                <a:highlight>
                  <a:srgbClr val="4D6154"/>
                </a:highlight>
                <a:latin typeface="Roboto Mono"/>
                <a:ea typeface="Roboto Mono"/>
                <a:cs typeface="Roboto Mono"/>
                <a:sym typeface="Roboto Mono"/>
              </a:rPr>
              <a:t>dary</a:t>
            </a:r>
            <a:r>
              <a:rPr b="1" lang="en" sz="1687">
                <a:solidFill>
                  <a:schemeClr val="lt1"/>
                </a:solidFill>
                <a:highlight>
                  <a:srgbClr val="4D6154"/>
                </a:highlight>
                <a:latin typeface="Roboto Mono"/>
                <a:ea typeface="Roboto Mono"/>
                <a:cs typeface="Roboto Mono"/>
                <a:sym typeface="Roboto Mono"/>
              </a:rPr>
              <a:t> Interviewer &amp; Notetaker: </a:t>
            </a:r>
            <a:r>
              <a:rPr lang="en" sz="1687">
                <a:solidFill>
                  <a:schemeClr val="lt1"/>
                </a:solidFill>
                <a:highlight>
                  <a:srgbClr val="4D6154"/>
                </a:highlight>
                <a:latin typeface="Roboto Mono"/>
                <a:ea typeface="Roboto Mono"/>
                <a:cs typeface="Roboto Mono"/>
                <a:sym typeface="Roboto Mono"/>
              </a:rPr>
              <a:t>G</a:t>
            </a:r>
            <a:r>
              <a:rPr lang="en" sz="1687">
                <a:solidFill>
                  <a:schemeClr val="lt1"/>
                </a:solidFill>
                <a:highlight>
                  <a:srgbClr val="4D6154"/>
                </a:highlight>
                <a:latin typeface="Roboto Mono"/>
                <a:ea typeface="Roboto Mono"/>
                <a:cs typeface="Roboto Mono"/>
                <a:sym typeface="Roboto Mono"/>
              </a:rPr>
              <a:t>il</a:t>
            </a:r>
            <a:endParaRPr sz="1687">
              <a:solidFill>
                <a:schemeClr val="lt1"/>
              </a:solidFill>
              <a:highlight>
                <a:srgbClr val="4D6154"/>
              </a:highlight>
              <a:latin typeface="Roboto Mono"/>
              <a:ea typeface="Roboto Mono"/>
              <a:cs typeface="Roboto Mono"/>
              <a:sym typeface="Roboto Mon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2"/>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p72"/>
          <p:cNvSpPr txBox="1"/>
          <p:nvPr/>
        </p:nvSpPr>
        <p:spPr>
          <a:xfrm>
            <a:off x="4074825" y="3796725"/>
            <a:ext cx="4709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Gabby</a:t>
            </a:r>
            <a:endParaRPr b="1" sz="2500">
              <a:solidFill>
                <a:schemeClr val="lt1"/>
              </a:solidFill>
              <a:latin typeface="Roboto Mono"/>
              <a:ea typeface="Roboto Mono"/>
              <a:cs typeface="Roboto Mono"/>
              <a:sym typeface="Roboto Mono"/>
            </a:endParaRPr>
          </a:p>
        </p:txBody>
      </p:sp>
      <p:sp>
        <p:nvSpPr>
          <p:cNvPr id="654" name="Google Shape;654;p72"/>
          <p:cNvSpPr txBox="1"/>
          <p:nvPr/>
        </p:nvSpPr>
        <p:spPr>
          <a:xfrm>
            <a:off x="7106400" y="73675"/>
            <a:ext cx="2037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2500">
                <a:solidFill>
                  <a:schemeClr val="dk1"/>
                </a:solidFill>
                <a:latin typeface="Roboto Mono"/>
                <a:ea typeface="Roboto Mono"/>
                <a:cs typeface="Roboto Mono"/>
                <a:sym typeface="Roboto Mono"/>
              </a:rPr>
              <a:t>Pg 3</a:t>
            </a:r>
            <a:endParaRPr i="1" sz="2500">
              <a:solidFill>
                <a:schemeClr val="dk1"/>
              </a:solidFill>
              <a:latin typeface="Roboto Mono"/>
              <a:ea typeface="Roboto Mono"/>
              <a:cs typeface="Roboto Mono"/>
              <a:sym typeface="Roboto Mono"/>
            </a:endParaRPr>
          </a:p>
        </p:txBody>
      </p:sp>
      <p:sp>
        <p:nvSpPr>
          <p:cNvPr id="655" name="Google Shape;655;p72"/>
          <p:cNvSpPr txBox="1"/>
          <p:nvPr/>
        </p:nvSpPr>
        <p:spPr>
          <a:xfrm>
            <a:off x="4050225" y="4299650"/>
            <a:ext cx="4995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chemeClr val="lt1"/>
                </a:solidFill>
                <a:latin typeface="Roboto Mono"/>
                <a:ea typeface="Roboto Mono"/>
                <a:cs typeface="Roboto Mono"/>
                <a:sym typeface="Roboto Mono"/>
              </a:rPr>
              <a:t>20, Stanford sophomore, Lebanon, Ecuador</a:t>
            </a:r>
            <a:endParaRPr i="1" sz="1700">
              <a:solidFill>
                <a:schemeClr val="lt1"/>
              </a:solidFill>
              <a:latin typeface="Roboto Mono"/>
              <a:ea typeface="Roboto Mono"/>
              <a:cs typeface="Roboto Mono"/>
              <a:sym typeface="Roboto Mono"/>
            </a:endParaRPr>
          </a:p>
        </p:txBody>
      </p:sp>
      <p:sp>
        <p:nvSpPr>
          <p:cNvPr id="656" name="Google Shape;656;p72"/>
          <p:cNvSpPr txBox="1"/>
          <p:nvPr/>
        </p:nvSpPr>
        <p:spPr>
          <a:xfrm>
            <a:off x="488700" y="1207350"/>
            <a:ext cx="8166600" cy="1369800"/>
          </a:xfrm>
          <a:prstGeom prst="rect">
            <a:avLst/>
          </a:prstGeom>
          <a:solidFill>
            <a:srgbClr val="4D6154"/>
          </a:solidFill>
          <a:ln>
            <a:noFill/>
          </a:ln>
        </p:spPr>
        <p:txBody>
          <a:bodyPr anchorCtr="0" anchor="t" bIns="91425" lIns="91425" spcFirstLastPara="1" rIns="91425" wrap="square" tIns="91425">
            <a:spAutoFit/>
          </a:bodyPr>
          <a:lstStyle/>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find different ways to cope with anxiety?</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have someone else create structure for her?</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have her meaningfully reflect on her reliance on structure? AG</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reconstruct her life so she doesn’t need structure?</a:t>
            </a:r>
            <a:endParaRPr sz="1100">
              <a:solidFill>
                <a:schemeClr val="lt1"/>
              </a:solidFill>
              <a:latin typeface="Roboto Mono"/>
              <a:ea typeface="Roboto Mono"/>
              <a:cs typeface="Roboto Mono"/>
              <a:sym typeface="Roboto Mono"/>
            </a:endParaRPr>
          </a:p>
          <a:p>
            <a:pPr indent="-298450" lvl="0" marL="457200" rtl="0" algn="ctr">
              <a:lnSpc>
                <a:spcPct val="150000"/>
              </a:lnSpc>
              <a:spcBef>
                <a:spcPts val="0"/>
              </a:spcBef>
              <a:spcAft>
                <a:spcPts val="0"/>
              </a:spcAft>
              <a:buClr>
                <a:schemeClr val="lt1"/>
              </a:buClr>
              <a:buSzPts val="1100"/>
              <a:buFont typeface="Roboto Mono"/>
              <a:buAutoNum type="arabicPeriod"/>
            </a:pPr>
            <a:r>
              <a:rPr lang="en" sz="1100">
                <a:solidFill>
                  <a:schemeClr val="lt1"/>
                </a:solidFill>
                <a:latin typeface="Roboto Mono"/>
                <a:ea typeface="Roboto Mono"/>
                <a:cs typeface="Roboto Mono"/>
                <a:sym typeface="Roboto Mono"/>
              </a:rPr>
              <a:t>HMW… reduce the predictability of her tasks so she doesn’t reach burnout?</a:t>
            </a:r>
            <a:endParaRPr sz="1100">
              <a:solidFill>
                <a:schemeClr val="lt1"/>
              </a:solidFill>
              <a:latin typeface="Roboto Mono"/>
              <a:ea typeface="Roboto Mono"/>
              <a:cs typeface="Roboto Mono"/>
              <a:sym typeface="Roboto Mono"/>
            </a:endParaRPr>
          </a:p>
        </p:txBody>
      </p:sp>
      <p:pic>
        <p:nvPicPr>
          <p:cNvPr id="657" name="Google Shape;657;p72" title="Untitled design (52).png"/>
          <p:cNvPicPr preferRelativeResize="0"/>
          <p:nvPr/>
        </p:nvPicPr>
        <p:blipFill rotWithShape="1">
          <a:blip r:embed="rId3">
            <a:alphaModFix/>
          </a:blip>
          <a:srcRect b="53340" l="53276" r="27223" t="10255"/>
          <a:stretch/>
        </p:blipFill>
        <p:spPr>
          <a:xfrm>
            <a:off x="596751" y="3141449"/>
            <a:ext cx="2214898" cy="2416775"/>
          </a:xfrm>
          <a:prstGeom prst="rect">
            <a:avLst/>
          </a:prstGeom>
          <a:noFill/>
          <a:ln>
            <a:noFill/>
          </a:ln>
        </p:spPr>
      </p:pic>
      <p:sp>
        <p:nvSpPr>
          <p:cNvPr id="658" name="Google Shape;658;p72"/>
          <p:cNvSpPr txBox="1"/>
          <p:nvPr/>
        </p:nvSpPr>
        <p:spPr>
          <a:xfrm>
            <a:off x="0" y="0"/>
            <a:ext cx="5658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1300">
                <a:solidFill>
                  <a:schemeClr val="dk1"/>
                </a:solidFill>
                <a:highlight>
                  <a:srgbClr val="D9EAD3"/>
                </a:highlight>
                <a:latin typeface="Times New Roman"/>
                <a:ea typeface="Times New Roman"/>
                <a:cs typeface="Times New Roman"/>
                <a:sym typeface="Times New Roman"/>
              </a:rPr>
              <a:t>It would be game changing…to have ways for rest and connection to feel effortless, reducing the need for structure as a safeguard against burnout.</a:t>
            </a:r>
            <a:endParaRPr i="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3"/>
          <p:cNvSpPr txBox="1"/>
          <p:nvPr/>
        </p:nvSpPr>
        <p:spPr>
          <a:xfrm>
            <a:off x="1337400" y="1786800"/>
            <a:ext cx="64692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dk1"/>
                </a:solidFill>
                <a:latin typeface="Roboto Mono"/>
                <a:ea typeface="Roboto Mono"/>
                <a:cs typeface="Roboto Mono"/>
                <a:sym typeface="Roboto Mono"/>
              </a:rPr>
              <a:t>BRAINSTORM: Solutions</a:t>
            </a:r>
            <a:endParaRPr b="1" sz="4500">
              <a:solidFill>
                <a:schemeClr val="dk1"/>
              </a:solidFill>
              <a:latin typeface="Roboto Mono"/>
              <a:ea typeface="Roboto Mono"/>
              <a:cs typeface="Roboto Mono"/>
              <a:sym typeface="Roboto Mon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4"/>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p74"/>
          <p:cNvSpPr txBox="1"/>
          <p:nvPr/>
        </p:nvSpPr>
        <p:spPr>
          <a:xfrm>
            <a:off x="2217150" y="3957375"/>
            <a:ext cx="4709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Brainstorming: Solutions</a:t>
            </a:r>
            <a:endParaRPr b="1" sz="2500">
              <a:solidFill>
                <a:schemeClr val="lt1"/>
              </a:solidFill>
              <a:latin typeface="Roboto Mono"/>
              <a:ea typeface="Roboto Mono"/>
              <a:cs typeface="Roboto Mono"/>
              <a:sym typeface="Roboto Mono"/>
            </a:endParaRPr>
          </a:p>
        </p:txBody>
      </p:sp>
      <p:pic>
        <p:nvPicPr>
          <p:cNvPr id="670" name="Google Shape;670;p74" title="Screenshot 2025-10-10 at 1.54.09 PM.png"/>
          <p:cNvPicPr preferRelativeResize="0"/>
          <p:nvPr/>
        </p:nvPicPr>
        <p:blipFill>
          <a:blip r:embed="rId3">
            <a:alphaModFix/>
          </a:blip>
          <a:stretch>
            <a:fillRect/>
          </a:stretch>
        </p:blipFill>
        <p:spPr>
          <a:xfrm>
            <a:off x="357450" y="152400"/>
            <a:ext cx="2649935" cy="3420825"/>
          </a:xfrm>
          <a:prstGeom prst="rect">
            <a:avLst/>
          </a:prstGeom>
          <a:noFill/>
          <a:ln>
            <a:noFill/>
          </a:ln>
        </p:spPr>
      </p:pic>
      <p:pic>
        <p:nvPicPr>
          <p:cNvPr id="671" name="Google Shape;671;p74" title="Screenshot 2025-10-10 at 1.54.18 PM.png"/>
          <p:cNvPicPr preferRelativeResize="0"/>
          <p:nvPr/>
        </p:nvPicPr>
        <p:blipFill>
          <a:blip r:embed="rId4">
            <a:alphaModFix/>
          </a:blip>
          <a:stretch>
            <a:fillRect/>
          </a:stretch>
        </p:blipFill>
        <p:spPr>
          <a:xfrm>
            <a:off x="3157925" y="152400"/>
            <a:ext cx="2668750" cy="3454623"/>
          </a:xfrm>
          <a:prstGeom prst="rect">
            <a:avLst/>
          </a:prstGeom>
          <a:noFill/>
          <a:ln>
            <a:noFill/>
          </a:ln>
        </p:spPr>
      </p:pic>
      <p:pic>
        <p:nvPicPr>
          <p:cNvPr id="672" name="Google Shape;672;p74" title="Screenshot 2025-10-10 at 1.54.27 PM.png"/>
          <p:cNvPicPr preferRelativeResize="0"/>
          <p:nvPr/>
        </p:nvPicPr>
        <p:blipFill>
          <a:blip r:embed="rId5">
            <a:alphaModFix/>
          </a:blip>
          <a:stretch>
            <a:fillRect/>
          </a:stretch>
        </p:blipFill>
        <p:spPr>
          <a:xfrm>
            <a:off x="6117800" y="152400"/>
            <a:ext cx="2668750" cy="346283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5"/>
          <p:cNvSpPr/>
          <p:nvPr/>
        </p:nvSpPr>
        <p:spPr>
          <a:xfrm>
            <a:off x="0" y="3725625"/>
            <a:ext cx="9144000" cy="1417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8" name="Google Shape;678;p75" title="Screenshot 2025-10-10 at 1.54.46 PM.png"/>
          <p:cNvPicPr preferRelativeResize="0"/>
          <p:nvPr/>
        </p:nvPicPr>
        <p:blipFill>
          <a:blip r:embed="rId3">
            <a:alphaModFix/>
          </a:blip>
          <a:stretch>
            <a:fillRect/>
          </a:stretch>
        </p:blipFill>
        <p:spPr>
          <a:xfrm>
            <a:off x="624100" y="252825"/>
            <a:ext cx="2650734" cy="3420825"/>
          </a:xfrm>
          <a:prstGeom prst="rect">
            <a:avLst/>
          </a:prstGeom>
          <a:noFill/>
          <a:ln>
            <a:noFill/>
          </a:ln>
        </p:spPr>
      </p:pic>
      <p:pic>
        <p:nvPicPr>
          <p:cNvPr id="679" name="Google Shape;679;p75" title="Screenshot 2025-10-10 at 1.54.56 PM.png"/>
          <p:cNvPicPr preferRelativeResize="0"/>
          <p:nvPr/>
        </p:nvPicPr>
        <p:blipFill>
          <a:blip r:embed="rId4">
            <a:alphaModFix/>
          </a:blip>
          <a:stretch>
            <a:fillRect/>
          </a:stretch>
        </p:blipFill>
        <p:spPr>
          <a:xfrm>
            <a:off x="3624497" y="222525"/>
            <a:ext cx="2668728" cy="3420824"/>
          </a:xfrm>
          <a:prstGeom prst="rect">
            <a:avLst/>
          </a:prstGeom>
          <a:noFill/>
          <a:ln>
            <a:noFill/>
          </a:ln>
        </p:spPr>
      </p:pic>
      <p:pic>
        <p:nvPicPr>
          <p:cNvPr id="680" name="Google Shape;680;p75" title="IMG_7639.png"/>
          <p:cNvPicPr preferRelativeResize="0"/>
          <p:nvPr/>
        </p:nvPicPr>
        <p:blipFill>
          <a:blip r:embed="rId5">
            <a:alphaModFix/>
          </a:blip>
          <a:stretch>
            <a:fillRect/>
          </a:stretch>
        </p:blipFill>
        <p:spPr>
          <a:xfrm>
            <a:off x="6818988" y="290825"/>
            <a:ext cx="1543400" cy="3344824"/>
          </a:xfrm>
          <a:prstGeom prst="rect">
            <a:avLst/>
          </a:prstGeom>
          <a:noFill/>
          <a:ln>
            <a:noFill/>
          </a:ln>
        </p:spPr>
      </p:pic>
      <p:sp>
        <p:nvSpPr>
          <p:cNvPr id="681" name="Google Shape;681;p75"/>
          <p:cNvSpPr txBox="1"/>
          <p:nvPr/>
        </p:nvSpPr>
        <p:spPr>
          <a:xfrm>
            <a:off x="2217150" y="3957375"/>
            <a:ext cx="4709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oboto Mono"/>
                <a:ea typeface="Roboto Mono"/>
                <a:cs typeface="Roboto Mono"/>
                <a:sym typeface="Roboto Mono"/>
              </a:rPr>
              <a:t>Brainstorming: Solutions</a:t>
            </a:r>
            <a:endParaRPr b="1" sz="2500">
              <a:solidFill>
                <a:schemeClr val="lt1"/>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9" title="mattneedfinding.png"/>
          <p:cNvPicPr preferRelativeResize="0"/>
          <p:nvPr/>
        </p:nvPicPr>
        <p:blipFill>
          <a:blip r:embed="rId3">
            <a:alphaModFix/>
          </a:blip>
          <a:stretch>
            <a:fillRect/>
          </a:stretch>
        </p:blipFill>
        <p:spPr>
          <a:xfrm>
            <a:off x="4902025" y="424175"/>
            <a:ext cx="4314117" cy="4295148"/>
          </a:xfrm>
          <a:prstGeom prst="rect">
            <a:avLst/>
          </a:prstGeom>
          <a:noFill/>
          <a:ln>
            <a:noFill/>
          </a:ln>
        </p:spPr>
      </p:pic>
      <p:pic>
        <p:nvPicPr>
          <p:cNvPr id="115" name="Google Shape;115;p19" title="mattstandouts.png"/>
          <p:cNvPicPr preferRelativeResize="0"/>
          <p:nvPr/>
        </p:nvPicPr>
        <p:blipFill>
          <a:blip r:embed="rId4">
            <a:alphaModFix/>
          </a:blip>
          <a:stretch>
            <a:fillRect/>
          </a:stretch>
        </p:blipFill>
        <p:spPr>
          <a:xfrm>
            <a:off x="-587500" y="-488812"/>
            <a:ext cx="6378849" cy="6325900"/>
          </a:xfrm>
          <a:prstGeom prst="rect">
            <a:avLst/>
          </a:prstGeom>
          <a:noFill/>
          <a:ln>
            <a:noFill/>
          </a:ln>
        </p:spPr>
      </p:pic>
      <p:sp>
        <p:nvSpPr>
          <p:cNvPr id="116" name="Google Shape;116;p19"/>
          <p:cNvSpPr txBox="1"/>
          <p:nvPr/>
        </p:nvSpPr>
        <p:spPr>
          <a:xfrm>
            <a:off x="2222745" y="4333010"/>
            <a:ext cx="883500" cy="264300"/>
          </a:xfrm>
          <a:prstGeom prst="rect">
            <a:avLst/>
          </a:prstGeom>
          <a:solidFill>
            <a:srgbClr val="4D6154"/>
          </a:solidFill>
          <a:ln>
            <a:noFill/>
          </a:ln>
        </p:spPr>
        <p:txBody>
          <a:bodyPr anchorCtr="0" anchor="t" bIns="40300" lIns="40300" spcFirstLastPara="1" rIns="40300" wrap="square" tIns="40300">
            <a:spAutoFit/>
          </a:bodyPr>
          <a:lstStyle/>
          <a:p>
            <a:pPr indent="0" lvl="0" marL="0" rtl="0" algn="ctr">
              <a:spcBef>
                <a:spcPts val="0"/>
              </a:spcBef>
              <a:spcAft>
                <a:spcPts val="0"/>
              </a:spcAft>
              <a:buNone/>
            </a:pPr>
            <a:r>
              <a:rPr b="1" lang="en" sz="1187">
                <a:solidFill>
                  <a:schemeClr val="lt1"/>
                </a:solidFill>
                <a:latin typeface="Roboto Mono"/>
                <a:ea typeface="Roboto Mono"/>
                <a:cs typeface="Roboto Mono"/>
                <a:sym typeface="Roboto Mono"/>
              </a:rPr>
              <a:t>MATT, 21</a:t>
            </a:r>
            <a:endParaRPr b="1" sz="1187">
              <a:solidFill>
                <a:schemeClr val="lt1"/>
              </a:solidFill>
              <a:latin typeface="Roboto Mono"/>
              <a:ea typeface="Roboto Mono"/>
              <a:cs typeface="Roboto Mono"/>
              <a:sym typeface="Roboto Mono"/>
            </a:endParaRPr>
          </a:p>
        </p:txBody>
      </p:sp>
      <p:sp>
        <p:nvSpPr>
          <p:cNvPr id="117" name="Google Shape;117;p19"/>
          <p:cNvSpPr txBox="1"/>
          <p:nvPr/>
        </p:nvSpPr>
        <p:spPr>
          <a:xfrm>
            <a:off x="1995647" y="4661575"/>
            <a:ext cx="1337700" cy="210600"/>
          </a:xfrm>
          <a:prstGeom prst="rect">
            <a:avLst/>
          </a:prstGeom>
          <a:solidFill>
            <a:schemeClr val="lt1"/>
          </a:solidFill>
          <a:ln>
            <a:noFill/>
          </a:ln>
        </p:spPr>
        <p:txBody>
          <a:bodyPr anchorCtr="0" anchor="t" bIns="40300" lIns="40300" spcFirstLastPara="1" rIns="40300" wrap="square" tIns="40300">
            <a:spAutoFit/>
          </a:bodyPr>
          <a:lstStyle/>
          <a:p>
            <a:pPr indent="0" lvl="0" marL="0" rtl="0" algn="ctr">
              <a:spcBef>
                <a:spcPts val="0"/>
              </a:spcBef>
              <a:spcAft>
                <a:spcPts val="0"/>
              </a:spcAft>
              <a:buNone/>
            </a:pPr>
            <a:r>
              <a:rPr i="1" lang="en" sz="838">
                <a:solidFill>
                  <a:srgbClr val="4D6154"/>
                </a:solidFill>
                <a:latin typeface="Roboto Mono Light"/>
                <a:ea typeface="Roboto Mono Light"/>
                <a:cs typeface="Roboto Mono Light"/>
                <a:sym typeface="Roboto Mono Light"/>
              </a:rPr>
              <a:t>UFlorida </a:t>
            </a:r>
            <a:r>
              <a:rPr i="1" lang="en" sz="838">
                <a:solidFill>
                  <a:srgbClr val="4D6154"/>
                </a:solidFill>
                <a:latin typeface="Roboto Mono Light"/>
                <a:ea typeface="Roboto Mono Light"/>
                <a:cs typeface="Roboto Mono Light"/>
                <a:sym typeface="Roboto Mono Light"/>
              </a:rPr>
              <a:t>New Grad</a:t>
            </a:r>
            <a:endParaRPr i="1" sz="838">
              <a:solidFill>
                <a:srgbClr val="4D6154"/>
              </a:solidFill>
              <a:latin typeface="Roboto Mono Light"/>
              <a:ea typeface="Roboto Mono Light"/>
              <a:cs typeface="Roboto Mono Light"/>
              <a:sym typeface="Roboto Mono Light"/>
            </a:endParaRPr>
          </a:p>
        </p:txBody>
      </p:sp>
      <p:pic>
        <p:nvPicPr>
          <p:cNvPr id="118" name="Google Shape;118;p19" title="Untitled design (52).png"/>
          <p:cNvPicPr preferRelativeResize="0"/>
          <p:nvPr/>
        </p:nvPicPr>
        <p:blipFill rotWithShape="1">
          <a:blip r:embed="rId5">
            <a:alphaModFix/>
          </a:blip>
          <a:srcRect b="12246" l="11997" r="64786" t="49469"/>
          <a:stretch/>
        </p:blipFill>
        <p:spPr>
          <a:xfrm>
            <a:off x="1719734" y="1486063"/>
            <a:ext cx="1838275" cy="17716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nvSpPr>
        <p:spPr>
          <a:xfrm>
            <a:off x="989614" y="3510525"/>
            <a:ext cx="1716000" cy="424800"/>
          </a:xfrm>
          <a:prstGeom prst="rect">
            <a:avLst/>
          </a:prstGeom>
          <a:solidFill>
            <a:srgbClr val="4D6154"/>
          </a:solidFill>
          <a:ln>
            <a:noFill/>
          </a:ln>
        </p:spPr>
        <p:txBody>
          <a:bodyPr anchorCtr="0" anchor="t" bIns="64750" lIns="64750" spcFirstLastPara="1" rIns="64750" wrap="square" tIns="64750">
            <a:spAutoFit/>
          </a:bodyPr>
          <a:lstStyle/>
          <a:p>
            <a:pPr indent="0" lvl="0" marL="0" rtl="0" algn="ctr">
              <a:spcBef>
                <a:spcPts val="0"/>
              </a:spcBef>
              <a:spcAft>
                <a:spcPts val="0"/>
              </a:spcAft>
              <a:buNone/>
            </a:pPr>
            <a:r>
              <a:rPr b="1" lang="en" sz="1909">
                <a:solidFill>
                  <a:schemeClr val="lt1"/>
                </a:solidFill>
                <a:latin typeface="Roboto Mono"/>
                <a:ea typeface="Roboto Mono"/>
                <a:cs typeface="Roboto Mono"/>
                <a:sym typeface="Roboto Mono"/>
              </a:rPr>
              <a:t>Jorge</a:t>
            </a:r>
            <a:r>
              <a:rPr b="1" lang="en" sz="1909">
                <a:solidFill>
                  <a:schemeClr val="lt1"/>
                </a:solidFill>
                <a:latin typeface="Roboto Mono"/>
                <a:ea typeface="Roboto Mono"/>
                <a:cs typeface="Roboto Mono"/>
                <a:sym typeface="Roboto Mono"/>
              </a:rPr>
              <a:t>, 42</a:t>
            </a:r>
            <a:endParaRPr b="1" sz="1909">
              <a:solidFill>
                <a:schemeClr val="lt1"/>
              </a:solidFill>
              <a:latin typeface="Roboto Mono"/>
              <a:ea typeface="Roboto Mono"/>
              <a:cs typeface="Roboto Mono"/>
              <a:sym typeface="Roboto Mono"/>
            </a:endParaRPr>
          </a:p>
        </p:txBody>
      </p:sp>
      <p:sp>
        <p:nvSpPr>
          <p:cNvPr id="124" name="Google Shape;124;p20"/>
          <p:cNvSpPr txBox="1"/>
          <p:nvPr/>
        </p:nvSpPr>
        <p:spPr>
          <a:xfrm>
            <a:off x="772043" y="4026878"/>
            <a:ext cx="2151300" cy="338400"/>
          </a:xfrm>
          <a:prstGeom prst="rect">
            <a:avLst/>
          </a:prstGeom>
          <a:solidFill>
            <a:schemeClr val="lt1"/>
          </a:solidFill>
          <a:ln>
            <a:noFill/>
          </a:ln>
        </p:spPr>
        <p:txBody>
          <a:bodyPr anchorCtr="0" anchor="t" bIns="64750" lIns="64750" spcFirstLastPara="1" rIns="64750" wrap="square" tIns="64750">
            <a:spAutoFit/>
          </a:bodyPr>
          <a:lstStyle/>
          <a:p>
            <a:pPr indent="0" lvl="0" marL="0" rtl="0" algn="ctr">
              <a:spcBef>
                <a:spcPts val="0"/>
              </a:spcBef>
              <a:spcAft>
                <a:spcPts val="0"/>
              </a:spcAft>
              <a:buClr>
                <a:schemeClr val="dk1"/>
              </a:buClr>
              <a:buSzPts val="1100"/>
              <a:buFont typeface="Arial"/>
              <a:buNone/>
            </a:pPr>
            <a:r>
              <a:rPr i="1" lang="en" sz="1348">
                <a:solidFill>
                  <a:srgbClr val="4D6154"/>
                </a:solidFill>
                <a:latin typeface="Roboto Mono Light"/>
                <a:ea typeface="Roboto Mono Light"/>
                <a:cs typeface="Roboto Mono Light"/>
                <a:sym typeface="Roboto Mono Light"/>
              </a:rPr>
              <a:t>Venezuelan Immigrant</a:t>
            </a:r>
            <a:endParaRPr i="1" sz="1348">
              <a:solidFill>
                <a:srgbClr val="4D6154"/>
              </a:solidFill>
              <a:latin typeface="Roboto Mono Light"/>
              <a:ea typeface="Roboto Mono Light"/>
              <a:cs typeface="Roboto Mono Light"/>
              <a:sym typeface="Roboto Mono Light"/>
            </a:endParaRPr>
          </a:p>
        </p:txBody>
      </p:sp>
      <p:pic>
        <p:nvPicPr>
          <p:cNvPr id="125" name="Google Shape;125;p20" title="Untitled design (52).png"/>
          <p:cNvPicPr preferRelativeResize="0"/>
          <p:nvPr/>
        </p:nvPicPr>
        <p:blipFill rotWithShape="1">
          <a:blip r:embed="rId3">
            <a:alphaModFix/>
          </a:blip>
          <a:srcRect b="12246" l="11997" r="64786" t="49469"/>
          <a:stretch/>
        </p:blipFill>
        <p:spPr>
          <a:xfrm>
            <a:off x="370050" y="570912"/>
            <a:ext cx="2955134" cy="2848060"/>
          </a:xfrm>
          <a:prstGeom prst="rect">
            <a:avLst/>
          </a:prstGeom>
          <a:noFill/>
          <a:ln>
            <a:noFill/>
          </a:ln>
        </p:spPr>
      </p:pic>
      <p:pic>
        <p:nvPicPr>
          <p:cNvPr id="126" name="Google Shape;126;p20" title="Untitled design (52).png"/>
          <p:cNvPicPr preferRelativeResize="0"/>
          <p:nvPr/>
        </p:nvPicPr>
        <p:blipFill rotWithShape="1">
          <a:blip r:embed="rId3">
            <a:alphaModFix/>
          </a:blip>
          <a:srcRect b="52255" l="80208" r="1351" t="9900"/>
          <a:stretch/>
        </p:blipFill>
        <p:spPr>
          <a:xfrm>
            <a:off x="558950" y="634600"/>
            <a:ext cx="2444227" cy="2931776"/>
          </a:xfrm>
          <a:prstGeom prst="rect">
            <a:avLst/>
          </a:prstGeom>
          <a:noFill/>
          <a:ln>
            <a:noFill/>
          </a:ln>
        </p:spPr>
      </p:pic>
      <p:sp>
        <p:nvSpPr>
          <p:cNvPr id="127" name="Google Shape;127;p20"/>
          <p:cNvSpPr txBox="1"/>
          <p:nvPr/>
        </p:nvSpPr>
        <p:spPr>
          <a:xfrm>
            <a:off x="558943" y="983101"/>
            <a:ext cx="681000" cy="414900"/>
          </a:xfrm>
          <a:prstGeom prst="rect">
            <a:avLst/>
          </a:prstGeom>
          <a:solidFill>
            <a:srgbClr val="F1C232"/>
          </a:solidFill>
          <a:ln>
            <a:noFill/>
          </a:ln>
        </p:spPr>
        <p:txBody>
          <a:bodyPr anchorCtr="0" anchor="t" bIns="102700" lIns="102700" spcFirstLastPara="1" rIns="102700" wrap="square" tIns="102700">
            <a:spAutoFit/>
          </a:bodyPr>
          <a:lstStyle/>
          <a:p>
            <a:pPr indent="0" lvl="0" marL="0" rtl="0" algn="ctr">
              <a:lnSpc>
                <a:spcPct val="115000"/>
              </a:lnSpc>
              <a:spcBef>
                <a:spcPts val="0"/>
              </a:spcBef>
              <a:spcAft>
                <a:spcPts val="0"/>
              </a:spcAft>
              <a:buNone/>
            </a:pPr>
            <a:r>
              <a:rPr b="1" lang="en" sz="1348">
                <a:solidFill>
                  <a:schemeClr val="lt1"/>
                </a:solidFill>
                <a:latin typeface="Roboto Mono"/>
                <a:ea typeface="Roboto Mono"/>
                <a:cs typeface="Roboto Mono"/>
                <a:sym typeface="Roboto Mono"/>
              </a:rPr>
              <a:t>NEW!</a:t>
            </a:r>
            <a:endParaRPr b="1" sz="1348">
              <a:solidFill>
                <a:schemeClr val="lt1"/>
              </a:solidFill>
              <a:latin typeface="Roboto Mono"/>
              <a:ea typeface="Roboto Mono"/>
              <a:cs typeface="Roboto Mono"/>
              <a:sym typeface="Roboto Mono"/>
            </a:endParaRPr>
          </a:p>
        </p:txBody>
      </p:sp>
      <p:sp>
        <p:nvSpPr>
          <p:cNvPr id="128" name="Google Shape;128;p20"/>
          <p:cNvSpPr txBox="1"/>
          <p:nvPr/>
        </p:nvSpPr>
        <p:spPr>
          <a:xfrm>
            <a:off x="3648525" y="1310250"/>
            <a:ext cx="5079300" cy="273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87">
                <a:solidFill>
                  <a:srgbClr val="4D6154"/>
                </a:solidFill>
                <a:latin typeface="Roboto Mono"/>
                <a:ea typeface="Roboto Mono"/>
                <a:cs typeface="Roboto Mono"/>
                <a:sym typeface="Roboto Mono"/>
              </a:rPr>
              <a:t>Venezuelan Immigrant who </a:t>
            </a:r>
            <a:r>
              <a:rPr b="1" lang="en" sz="1687" u="sng">
                <a:solidFill>
                  <a:srgbClr val="4D6154"/>
                </a:solidFill>
                <a:latin typeface="Roboto Mono"/>
                <a:ea typeface="Roboto Mono"/>
                <a:cs typeface="Roboto Mono"/>
                <a:sym typeface="Roboto Mono"/>
              </a:rPr>
              <a:t>works 12 hours a day</a:t>
            </a:r>
            <a:r>
              <a:rPr b="1" lang="en" sz="1687">
                <a:solidFill>
                  <a:srgbClr val="4D6154"/>
                </a:solidFill>
                <a:latin typeface="Roboto Mono"/>
                <a:ea typeface="Roboto Mono"/>
                <a:cs typeface="Roboto Mono"/>
                <a:sym typeface="Roboto Mono"/>
              </a:rPr>
              <a:t> </a:t>
            </a:r>
            <a:r>
              <a:rPr b="1" lang="en" sz="1687">
                <a:solidFill>
                  <a:srgbClr val="4D6154"/>
                </a:solidFill>
                <a:latin typeface="Roboto Mono"/>
                <a:ea typeface="Roboto Mono"/>
                <a:cs typeface="Roboto Mono"/>
                <a:sym typeface="Roboto Mono"/>
              </a:rPr>
              <a:t>fulfilling</a:t>
            </a:r>
            <a:r>
              <a:rPr b="1" lang="en" sz="1687">
                <a:solidFill>
                  <a:srgbClr val="4D6154"/>
                </a:solidFill>
                <a:latin typeface="Roboto Mono"/>
                <a:ea typeface="Roboto Mono"/>
                <a:cs typeface="Roboto Mono"/>
                <a:sym typeface="Roboto Mono"/>
              </a:rPr>
              <a:t> doordash orders</a:t>
            </a:r>
            <a:endParaRPr b="1" sz="1687">
              <a:solidFill>
                <a:srgbClr val="4D6154"/>
              </a:solidFill>
              <a:latin typeface="Roboto Mono"/>
              <a:ea typeface="Roboto Mono"/>
              <a:cs typeface="Roboto Mono"/>
              <a:sym typeface="Roboto Mono"/>
            </a:endParaRPr>
          </a:p>
          <a:p>
            <a:pPr indent="0" lvl="0" marL="0" rtl="0" algn="l">
              <a:spcBef>
                <a:spcPts val="0"/>
              </a:spcBef>
              <a:spcAft>
                <a:spcPts val="0"/>
              </a:spcAft>
              <a:buNone/>
            </a:pPr>
            <a:r>
              <a:t/>
            </a:r>
            <a:endParaRPr b="1" sz="1687">
              <a:solidFill>
                <a:srgbClr val="4D6154"/>
              </a:solidFill>
              <a:latin typeface="Roboto Mono"/>
              <a:ea typeface="Roboto Mono"/>
              <a:cs typeface="Roboto Mono"/>
              <a:sym typeface="Roboto Mono"/>
            </a:endParaRPr>
          </a:p>
          <a:p>
            <a:pPr indent="0" lvl="0" marL="0" rtl="0" algn="l">
              <a:spcBef>
                <a:spcPts val="0"/>
              </a:spcBef>
              <a:spcAft>
                <a:spcPts val="0"/>
              </a:spcAft>
              <a:buNone/>
            </a:pPr>
            <a:r>
              <a:rPr b="1" lang="en" sz="1687">
                <a:solidFill>
                  <a:srgbClr val="4D6154"/>
                </a:solidFill>
                <a:latin typeface="Roboto Mono"/>
                <a:ea typeface="Roboto Mono"/>
                <a:cs typeface="Roboto Mono"/>
                <a:sym typeface="Roboto Mono"/>
              </a:rPr>
              <a:t>Reflected on </a:t>
            </a:r>
            <a:r>
              <a:rPr b="1" lang="en" sz="1687">
                <a:solidFill>
                  <a:srgbClr val="4D6154"/>
                </a:solidFill>
                <a:latin typeface="Roboto Mono"/>
                <a:ea typeface="Roboto Mono"/>
                <a:cs typeface="Roboto Mono"/>
                <a:sym typeface="Roboto Mono"/>
              </a:rPr>
              <a:t>his distance from family. Contrast in economics in Venezuela and the United States, and the </a:t>
            </a:r>
            <a:r>
              <a:rPr b="1" lang="en" sz="1687" u="sng">
                <a:solidFill>
                  <a:srgbClr val="4D6154"/>
                </a:solidFill>
                <a:latin typeface="Roboto Mono"/>
                <a:ea typeface="Roboto Mono"/>
                <a:cs typeface="Roboto Mono"/>
                <a:sym typeface="Roboto Mono"/>
              </a:rPr>
              <a:t>anxieties of keeping up with his productivity</a:t>
            </a:r>
            <a:r>
              <a:rPr b="1" lang="en" sz="1687">
                <a:solidFill>
                  <a:srgbClr val="4D6154"/>
                </a:solidFill>
                <a:latin typeface="Roboto Mono"/>
                <a:ea typeface="Roboto Mono"/>
                <a:cs typeface="Roboto Mono"/>
                <a:sym typeface="Roboto Mono"/>
              </a:rPr>
              <a:t>.</a:t>
            </a:r>
            <a:endParaRPr b="1" sz="1687">
              <a:solidFill>
                <a:srgbClr val="4D6154"/>
              </a:solidFill>
              <a:latin typeface="Roboto Mono"/>
              <a:ea typeface="Roboto Mono"/>
              <a:cs typeface="Roboto Mono"/>
              <a:sym typeface="Roboto Mono"/>
            </a:endParaRPr>
          </a:p>
          <a:p>
            <a:pPr indent="0" lvl="0" marL="0" rtl="0" algn="l">
              <a:spcBef>
                <a:spcPts val="0"/>
              </a:spcBef>
              <a:spcAft>
                <a:spcPts val="0"/>
              </a:spcAft>
              <a:buNone/>
            </a:pPr>
            <a:r>
              <a:t/>
            </a:r>
            <a:endParaRPr b="1" sz="1687">
              <a:solidFill>
                <a:srgbClr val="4D6154"/>
              </a:solidFill>
              <a:latin typeface="Roboto Mono"/>
              <a:ea typeface="Roboto Mono"/>
              <a:cs typeface="Roboto Mono"/>
              <a:sym typeface="Roboto Mono"/>
            </a:endParaRPr>
          </a:p>
          <a:p>
            <a:pPr indent="0" lvl="0" marL="0" rtl="0" algn="l">
              <a:spcBef>
                <a:spcPts val="0"/>
              </a:spcBef>
              <a:spcAft>
                <a:spcPts val="0"/>
              </a:spcAft>
              <a:buNone/>
            </a:pPr>
            <a:r>
              <a:rPr b="1" lang="en" sz="1687">
                <a:solidFill>
                  <a:schemeClr val="lt1"/>
                </a:solidFill>
                <a:highlight>
                  <a:srgbClr val="4D6154"/>
                </a:highlight>
                <a:latin typeface="Roboto Mono"/>
                <a:ea typeface="Roboto Mono"/>
                <a:cs typeface="Roboto Mono"/>
                <a:sym typeface="Roboto Mono"/>
              </a:rPr>
              <a:t>Primary Interviewer: </a:t>
            </a:r>
            <a:r>
              <a:rPr lang="en" sz="1687">
                <a:solidFill>
                  <a:schemeClr val="lt1"/>
                </a:solidFill>
                <a:highlight>
                  <a:srgbClr val="4D6154"/>
                </a:highlight>
                <a:latin typeface="Roboto Mono"/>
                <a:ea typeface="Roboto Mono"/>
                <a:cs typeface="Roboto Mono"/>
                <a:sym typeface="Roboto Mono"/>
              </a:rPr>
              <a:t>Gil</a:t>
            </a:r>
            <a:endParaRPr sz="1687">
              <a:solidFill>
                <a:schemeClr val="lt1"/>
              </a:solidFill>
              <a:highlight>
                <a:srgbClr val="4D6154"/>
              </a:highlight>
              <a:latin typeface="Roboto Mono"/>
              <a:ea typeface="Roboto Mono"/>
              <a:cs typeface="Roboto Mono"/>
              <a:sym typeface="Roboto Mono"/>
            </a:endParaRPr>
          </a:p>
          <a:p>
            <a:pPr indent="0" lvl="0" marL="0" rtl="0" algn="l">
              <a:spcBef>
                <a:spcPts val="0"/>
              </a:spcBef>
              <a:spcAft>
                <a:spcPts val="0"/>
              </a:spcAft>
              <a:buNone/>
            </a:pPr>
            <a:r>
              <a:rPr b="1" lang="en" sz="1387">
                <a:solidFill>
                  <a:schemeClr val="lt1"/>
                </a:solidFill>
                <a:highlight>
                  <a:srgbClr val="4D6154"/>
                </a:highlight>
                <a:latin typeface="Roboto Mono"/>
                <a:ea typeface="Roboto Mono"/>
                <a:cs typeface="Roboto Mono"/>
                <a:sym typeface="Roboto Mono"/>
              </a:rPr>
              <a:t>Secondary Interviewer &amp; Notetaker: </a:t>
            </a:r>
            <a:r>
              <a:rPr lang="en" sz="1387">
                <a:solidFill>
                  <a:schemeClr val="lt1"/>
                </a:solidFill>
                <a:highlight>
                  <a:srgbClr val="4D6154"/>
                </a:highlight>
                <a:latin typeface="Roboto Mono"/>
                <a:ea typeface="Roboto Mono"/>
                <a:cs typeface="Roboto Mono"/>
                <a:sym typeface="Roboto Mono"/>
              </a:rPr>
              <a:t>Gabriella</a:t>
            </a:r>
            <a:endParaRPr sz="1387">
              <a:solidFill>
                <a:schemeClr val="lt1"/>
              </a:solidFill>
              <a:highlight>
                <a:srgbClr val="4D6154"/>
              </a:highlight>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1" title="georgestandouts.png"/>
          <p:cNvPicPr preferRelativeResize="0"/>
          <p:nvPr/>
        </p:nvPicPr>
        <p:blipFill>
          <a:blip r:embed="rId3">
            <a:alphaModFix/>
          </a:blip>
          <a:stretch>
            <a:fillRect/>
          </a:stretch>
        </p:blipFill>
        <p:spPr>
          <a:xfrm>
            <a:off x="-967074" y="-881876"/>
            <a:ext cx="7138202" cy="7063376"/>
          </a:xfrm>
          <a:prstGeom prst="rect">
            <a:avLst/>
          </a:prstGeom>
          <a:noFill/>
          <a:ln>
            <a:noFill/>
          </a:ln>
        </p:spPr>
      </p:pic>
      <p:sp>
        <p:nvSpPr>
          <p:cNvPr id="134" name="Google Shape;134;p21"/>
          <p:cNvSpPr txBox="1"/>
          <p:nvPr/>
        </p:nvSpPr>
        <p:spPr>
          <a:xfrm>
            <a:off x="2119632" y="4340675"/>
            <a:ext cx="964800" cy="264300"/>
          </a:xfrm>
          <a:prstGeom prst="rect">
            <a:avLst/>
          </a:prstGeom>
          <a:solidFill>
            <a:srgbClr val="4D6154"/>
          </a:solidFill>
          <a:ln>
            <a:noFill/>
          </a:ln>
        </p:spPr>
        <p:txBody>
          <a:bodyPr anchorCtr="0" anchor="t" bIns="40300" lIns="40300" spcFirstLastPara="1" rIns="40300" wrap="square" tIns="40300">
            <a:spAutoFit/>
          </a:bodyPr>
          <a:lstStyle/>
          <a:p>
            <a:pPr indent="0" lvl="0" marL="0" rtl="0" algn="ctr">
              <a:spcBef>
                <a:spcPts val="0"/>
              </a:spcBef>
              <a:spcAft>
                <a:spcPts val="0"/>
              </a:spcAft>
              <a:buNone/>
            </a:pPr>
            <a:r>
              <a:rPr b="1" lang="en" sz="1187">
                <a:solidFill>
                  <a:schemeClr val="lt1"/>
                </a:solidFill>
                <a:latin typeface="Roboto Mono"/>
                <a:ea typeface="Roboto Mono"/>
                <a:cs typeface="Roboto Mono"/>
                <a:sym typeface="Roboto Mono"/>
              </a:rPr>
              <a:t>JORGE, 42</a:t>
            </a:r>
            <a:endParaRPr b="1" sz="1187">
              <a:solidFill>
                <a:schemeClr val="lt1"/>
              </a:solidFill>
              <a:latin typeface="Roboto Mono"/>
              <a:ea typeface="Roboto Mono"/>
              <a:cs typeface="Roboto Mono"/>
              <a:sym typeface="Roboto Mono"/>
            </a:endParaRPr>
          </a:p>
        </p:txBody>
      </p:sp>
      <p:sp>
        <p:nvSpPr>
          <p:cNvPr id="135" name="Google Shape;135;p21"/>
          <p:cNvSpPr txBox="1"/>
          <p:nvPr/>
        </p:nvSpPr>
        <p:spPr>
          <a:xfrm>
            <a:off x="1933195" y="4667434"/>
            <a:ext cx="1337700" cy="210600"/>
          </a:xfrm>
          <a:prstGeom prst="rect">
            <a:avLst/>
          </a:prstGeom>
          <a:solidFill>
            <a:schemeClr val="lt1"/>
          </a:solidFill>
          <a:ln>
            <a:noFill/>
          </a:ln>
        </p:spPr>
        <p:txBody>
          <a:bodyPr anchorCtr="0" anchor="t" bIns="40300" lIns="40300" spcFirstLastPara="1" rIns="40300" wrap="square" tIns="40300">
            <a:spAutoFit/>
          </a:bodyPr>
          <a:lstStyle/>
          <a:p>
            <a:pPr indent="0" lvl="0" marL="0" rtl="0" algn="ctr">
              <a:spcBef>
                <a:spcPts val="0"/>
              </a:spcBef>
              <a:spcAft>
                <a:spcPts val="0"/>
              </a:spcAft>
              <a:buNone/>
            </a:pPr>
            <a:r>
              <a:rPr i="1" lang="en" sz="838">
                <a:solidFill>
                  <a:srgbClr val="4D6154"/>
                </a:solidFill>
                <a:latin typeface="Roboto Mono Light"/>
                <a:ea typeface="Roboto Mono Light"/>
                <a:cs typeface="Roboto Mono Light"/>
                <a:sym typeface="Roboto Mono Light"/>
              </a:rPr>
              <a:t>Venezuelan Immigrant</a:t>
            </a:r>
            <a:endParaRPr i="1" sz="838">
              <a:solidFill>
                <a:srgbClr val="4D6154"/>
              </a:solidFill>
              <a:latin typeface="Roboto Mono Light"/>
              <a:ea typeface="Roboto Mono Light"/>
              <a:cs typeface="Roboto Mono Light"/>
              <a:sym typeface="Roboto Mono Light"/>
            </a:endParaRPr>
          </a:p>
        </p:txBody>
      </p:sp>
      <p:pic>
        <p:nvPicPr>
          <p:cNvPr id="136" name="Google Shape;136;p21" title="george.png"/>
          <p:cNvPicPr preferRelativeResize="0"/>
          <p:nvPr/>
        </p:nvPicPr>
        <p:blipFill>
          <a:blip r:embed="rId4">
            <a:alphaModFix/>
          </a:blip>
          <a:stretch>
            <a:fillRect/>
          </a:stretch>
        </p:blipFill>
        <p:spPr>
          <a:xfrm>
            <a:off x="5115425" y="417925"/>
            <a:ext cx="3940126" cy="4280801"/>
          </a:xfrm>
          <a:prstGeom prst="rect">
            <a:avLst/>
          </a:prstGeom>
          <a:noFill/>
          <a:ln>
            <a:noFill/>
          </a:ln>
        </p:spPr>
      </p:pic>
      <p:pic>
        <p:nvPicPr>
          <p:cNvPr id="137" name="Google Shape;137;p21" title="Untitled design (52).png"/>
          <p:cNvPicPr preferRelativeResize="0"/>
          <p:nvPr/>
        </p:nvPicPr>
        <p:blipFill rotWithShape="1">
          <a:blip r:embed="rId5">
            <a:alphaModFix/>
          </a:blip>
          <a:srcRect b="52255" l="80208" r="1351" t="9900"/>
          <a:stretch/>
        </p:blipFill>
        <p:spPr>
          <a:xfrm>
            <a:off x="1780372" y="1392383"/>
            <a:ext cx="1563552" cy="18754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